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9" r:id="rId3"/>
    <p:sldId id="268" r:id="rId4"/>
    <p:sldId id="270" r:id="rId5"/>
    <p:sldId id="271" r:id="rId6"/>
    <p:sldId id="272" r:id="rId7"/>
    <p:sldId id="285" r:id="rId8"/>
    <p:sldId id="273" r:id="rId9"/>
    <p:sldId id="274" r:id="rId10"/>
    <p:sldId id="275" r:id="rId11"/>
    <p:sldId id="276" r:id="rId12"/>
    <p:sldId id="277" r:id="rId13"/>
    <p:sldId id="279" r:id="rId14"/>
    <p:sldId id="281" r:id="rId15"/>
    <p:sldId id="282" r:id="rId16"/>
    <p:sldId id="280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F26C3-8934-4133-8BBC-1BFC824680E4}" v="303" dt="2022-08-30T11:24:2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83535" autoAdjust="0"/>
  </p:normalViewPr>
  <p:slideViewPr>
    <p:cSldViewPr snapToGrid="0">
      <p:cViewPr varScale="1">
        <p:scale>
          <a:sx n="92" d="100"/>
          <a:sy n="92" d="100"/>
        </p:scale>
        <p:origin x="8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eamtelstra-my.sharepoint.com/personal/scott_baldwin_purple_telstra_com/Documents/LambdaColdSta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Cold</a:t>
            </a:r>
            <a:r>
              <a:rPr lang="en-AU" baseline="0"/>
              <a:t> Start Comparison Times – 256mb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Sheet1!$N$33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Sheet1!$N$35</c:f>
              <c:numCache>
                <c:formatCode>General</c:formatCode>
                <c:ptCount val="1"/>
                <c:pt idx="0">
                  <c:v>6570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608-4246-BA5A-D6D54DDC2635}"/>
            </c:ext>
          </c:extLst>
        </c:ser>
        <c:ser>
          <c:idx val="2"/>
          <c:order val="2"/>
          <c:tx>
            <c:strRef>
              <c:f>Sheet1!$P$33</c:f>
              <c:strCache>
                <c:ptCount val="1"/>
                <c:pt idx="0">
                  <c:v>.Net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Sheet1!$P$35</c:f>
              <c:numCache>
                <c:formatCode>General</c:formatCode>
                <c:ptCount val="1"/>
                <c:pt idx="0">
                  <c:v>5820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608-4246-BA5A-D6D54DDC2635}"/>
            </c:ext>
          </c:extLst>
        </c:ser>
        <c:ser>
          <c:idx val="3"/>
          <c:order val="3"/>
          <c:tx>
            <c:strRef>
              <c:f>Sheet1!$Q$33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Sheet1!$Q$35</c:f>
              <c:numCache>
                <c:formatCode>General</c:formatCode>
                <c:ptCount val="1"/>
                <c:pt idx="0">
                  <c:v>661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608-4246-BA5A-D6D54DDC2635}"/>
            </c:ext>
          </c:extLst>
        </c:ser>
        <c:ser>
          <c:idx val="5"/>
          <c:order val="5"/>
          <c:tx>
            <c:strRef>
              <c:f>Sheet1!$S$33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Sheet1!$S$35</c:f>
              <c:numCache>
                <c:formatCode>General</c:formatCode>
                <c:ptCount val="1"/>
                <c:pt idx="0">
                  <c:v>527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608-4246-BA5A-D6D54DDC2635}"/>
            </c:ext>
          </c:extLst>
        </c:ser>
        <c:ser>
          <c:idx val="6"/>
          <c:order val="6"/>
          <c:tx>
            <c:strRef>
              <c:f>Sheet1!$T$33</c:f>
              <c:strCache>
                <c:ptCount val="1"/>
                <c:pt idx="0">
                  <c:v>NodeJS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Sheet1!$T$35</c:f>
              <c:numCache>
                <c:formatCode>General</c:formatCode>
                <c:ptCount val="1"/>
                <c:pt idx="0">
                  <c:v>769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608-4246-BA5A-D6D54DDC2635}"/>
            </c:ext>
          </c:extLst>
        </c:ser>
        <c:ser>
          <c:idx val="7"/>
          <c:order val="7"/>
          <c:tx>
            <c:strRef>
              <c:f>Sheet1!$U$33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Sheet1!$M$35</c:f>
              <c:strCache>
                <c:ptCount val="1"/>
                <c:pt idx="0">
                  <c:v>256mb</c:v>
                </c:pt>
              </c:strCache>
              <c:extLst/>
            </c:strRef>
          </c:cat>
          <c:val>
            <c:numRef>
              <c:f>Sheet1!$U$35</c:f>
              <c:numCache>
                <c:formatCode>General</c:formatCode>
                <c:ptCount val="1"/>
                <c:pt idx="0">
                  <c:v>612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608-4246-BA5A-D6D54DDC2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242191"/>
        <c:axId val="56125051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Sheet1!$O$33</c15:sqref>
                        </c15:formulaRef>
                      </c:ext>
                    </c:extLst>
                    <c:strCache>
                      <c:ptCount val="1"/>
                      <c:pt idx="0">
                        <c:v>Graalvm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Sheet1!$M$35</c15:sqref>
                        </c15:formulaRef>
                      </c:ext>
                    </c:extLst>
                    <c:strCache>
                      <c:ptCount val="1"/>
                      <c:pt idx="0">
                        <c:v>256mb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Sheet1!$O$35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774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608-4246-BA5A-D6D54DDC263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Sheet1!$R$33</c15:sqref>
                        </c15:formulaRef>
                      </c:ext>
                    </c:extLst>
                    <c:strCache>
                      <c:ptCount val="1"/>
                      <c:pt idx="0">
                        <c:v>Rust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Sheet1!$M$35</c15:sqref>
                        </c15:formulaRef>
                      </c:ext>
                    </c:extLst>
                    <c:strCache>
                      <c:ptCount val="1"/>
                      <c:pt idx="0">
                        <c:v>256mb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480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608-4246-BA5A-D6D54DDC2635}"/>
                  </c:ext>
                </c:extLst>
              </c15:ser>
            </c15:filteredBarSeries>
          </c:ext>
        </c:extLst>
      </c:barChart>
      <c:catAx>
        <c:axId val="56124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50511"/>
        <c:crosses val="autoZero"/>
        <c:auto val="1"/>
        <c:lblAlgn val="ctr"/>
        <c:lblOffset val="100"/>
        <c:noMultiLvlLbl val="0"/>
      </c:catAx>
      <c:valAx>
        <c:axId val="56125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4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33783747847101"/>
          <c:y val="0.9251837844290095"/>
          <c:w val="0.55261183082096665"/>
          <c:h val="7.4816191293658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Cold Start - Invocation</a:t>
            </a:r>
            <a:endParaRPr lang="en-AU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Sheet1!$B$5</c:f>
              <c:strCache>
                <c:ptCount val="1"/>
                <c:pt idx="0">
                  <c:v>Invocation</c:v>
                </c:pt>
              </c:strCache>
            </c:strRef>
          </c:tx>
          <c:spPr>
            <a:solidFill>
              <a:schemeClr val="dk1">
                <a:tint val="78000"/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</c:numRef>
          </c:cat>
          <c:val>
            <c:numRef>
              <c:f>Sheet1!$C$5:$H$5</c:f>
              <c:numCache>
                <c:formatCode>General</c:formatCode>
                <c:ptCount val="6"/>
                <c:pt idx="0">
                  <c:v>9090</c:v>
                </c:pt>
                <c:pt idx="1">
                  <c:v>4490</c:v>
                </c:pt>
                <c:pt idx="2">
                  <c:v>2043</c:v>
                </c:pt>
                <c:pt idx="3">
                  <c:v>990</c:v>
                </c:pt>
                <c:pt idx="4">
                  <c:v>650</c:v>
                </c:pt>
                <c:pt idx="5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F-43BB-B2CF-825B8D4A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538048"/>
        <c:axId val="164953846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Initialization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</c:v>
                      </c:pt>
                      <c:pt idx="1">
                        <c:v>276</c:v>
                      </c:pt>
                      <c:pt idx="2">
                        <c:v>258</c:v>
                      </c:pt>
                      <c:pt idx="3">
                        <c:v>263</c:v>
                      </c:pt>
                      <c:pt idx="4">
                        <c:v>284</c:v>
                      </c:pt>
                      <c:pt idx="5">
                        <c:v>319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A5F-43BB-B2CF-825B8D4AE300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ColdStart</c:v>
                      </c:pt>
                    </c:strCache>
                  </c:strRef>
                </c:tx>
                <c:spPr>
                  <a:solidFill>
                    <a:schemeClr val="dk1">
                      <a:tint val="92000"/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9339</c:v>
                      </c:pt>
                      <c:pt idx="1">
                        <c:v>4766</c:v>
                      </c:pt>
                      <c:pt idx="2">
                        <c:v>2301</c:v>
                      </c:pt>
                      <c:pt idx="3">
                        <c:v>1253</c:v>
                      </c:pt>
                      <c:pt idx="4">
                        <c:v>934</c:v>
                      </c:pt>
                      <c:pt idx="5">
                        <c:v>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A5F-43BB-B2CF-825B8D4AE300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P95</c:v>
                      </c:pt>
                    </c:strCache>
                  </c:strRef>
                </c:tx>
                <c:spPr>
                  <a:solidFill>
                    <a:schemeClr val="dk1">
                      <a:tint val="70000"/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324</c:v>
                      </c:pt>
                      <c:pt idx="1">
                        <c:v>116</c:v>
                      </c:pt>
                      <c:pt idx="2">
                        <c:v>66</c:v>
                      </c:pt>
                      <c:pt idx="3">
                        <c:v>60</c:v>
                      </c:pt>
                      <c:pt idx="4">
                        <c:v>61</c:v>
                      </c:pt>
                      <c:pt idx="5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A5F-43BB-B2CF-825B8D4AE300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  <c:pt idx="0">
                        <c:v>LukeWarm</c:v>
                      </c:pt>
                    </c:strCache>
                  </c:strRef>
                </c:tx>
                <c:spPr>
                  <a:solidFill>
                    <a:schemeClr val="dk1">
                      <a:tint val="30000"/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2400</c:v>
                      </c:pt>
                      <c:pt idx="1">
                        <c:v>1120</c:v>
                      </c:pt>
                      <c:pt idx="2">
                        <c:v>540</c:v>
                      </c:pt>
                      <c:pt idx="3">
                        <c:v>276</c:v>
                      </c:pt>
                      <c:pt idx="4">
                        <c:v>191</c:v>
                      </c:pt>
                      <c:pt idx="5">
                        <c:v>193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A5F-43BB-B2CF-825B8D4AE300}"/>
                  </c:ext>
                </c:extLst>
              </c15:ser>
            </c15:filteredBarSeries>
          </c:ext>
        </c:extLst>
      </c:barChart>
      <c:catAx>
        <c:axId val="16495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464"/>
        <c:crosses val="autoZero"/>
        <c:auto val="1"/>
        <c:lblAlgn val="ctr"/>
        <c:lblOffset val="100"/>
        <c:noMultiLvlLbl val="0"/>
      </c:catAx>
      <c:valAx>
        <c:axId val="16495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Cold Start</a:t>
            </a:r>
            <a:endParaRPr lang="en-AU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2"/>
          <c:tx>
            <c:strRef>
              <c:f>Sheet1!$B$6</c:f>
              <c:strCache>
                <c:ptCount val="1"/>
                <c:pt idx="0">
                  <c:v>ColdStart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</c:numRef>
          </c:cat>
          <c:val>
            <c:numRef>
              <c:f>Sheet1!$C$6:$H$6</c:f>
              <c:numCache>
                <c:formatCode>General</c:formatCode>
                <c:ptCount val="6"/>
                <c:pt idx="0">
                  <c:v>9339</c:v>
                </c:pt>
                <c:pt idx="1">
                  <c:v>4766</c:v>
                </c:pt>
                <c:pt idx="2">
                  <c:v>2301</c:v>
                </c:pt>
                <c:pt idx="3">
                  <c:v>1253</c:v>
                </c:pt>
                <c:pt idx="4">
                  <c:v>934</c:v>
                </c:pt>
                <c:pt idx="5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3-432C-B3C8-E40AA9D38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538048"/>
        <c:axId val="164953846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Initialization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</c:v>
                      </c:pt>
                      <c:pt idx="1">
                        <c:v>276</c:v>
                      </c:pt>
                      <c:pt idx="2">
                        <c:v>258</c:v>
                      </c:pt>
                      <c:pt idx="3">
                        <c:v>263</c:v>
                      </c:pt>
                      <c:pt idx="4">
                        <c:v>284</c:v>
                      </c:pt>
                      <c:pt idx="5">
                        <c:v>319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B83-432C-B3C8-E40AA9D3834F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</c15:sqref>
                        </c15:formulaRef>
                      </c:ext>
                    </c:extLst>
                    <c:strCache>
                      <c:ptCount val="1"/>
                      <c:pt idx="0">
                        <c:v>Invocation</c:v>
                      </c:pt>
                    </c:strCache>
                  </c:strRef>
                </c:tx>
                <c:spPr>
                  <a:solidFill>
                    <a:schemeClr val="accent3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9090</c:v>
                      </c:pt>
                      <c:pt idx="1">
                        <c:v>4490</c:v>
                      </c:pt>
                      <c:pt idx="2">
                        <c:v>2043</c:v>
                      </c:pt>
                      <c:pt idx="3">
                        <c:v>990</c:v>
                      </c:pt>
                      <c:pt idx="4">
                        <c:v>650</c:v>
                      </c:pt>
                      <c:pt idx="5">
                        <c:v>643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B83-432C-B3C8-E40AA9D3834F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P95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324</c:v>
                      </c:pt>
                      <c:pt idx="1">
                        <c:v>116</c:v>
                      </c:pt>
                      <c:pt idx="2">
                        <c:v>66</c:v>
                      </c:pt>
                      <c:pt idx="3">
                        <c:v>60</c:v>
                      </c:pt>
                      <c:pt idx="4">
                        <c:v>61</c:v>
                      </c:pt>
                      <c:pt idx="5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B83-432C-B3C8-E40AA9D3834F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  <c:pt idx="0">
                        <c:v>LukeWarm</c:v>
                      </c:pt>
                    </c:strCache>
                  </c:strRef>
                </c:tx>
                <c:spPr>
                  <a:solidFill>
                    <a:schemeClr val="accent6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2400</c:v>
                      </c:pt>
                      <c:pt idx="1">
                        <c:v>1120</c:v>
                      </c:pt>
                      <c:pt idx="2">
                        <c:v>540</c:v>
                      </c:pt>
                      <c:pt idx="3">
                        <c:v>276</c:v>
                      </c:pt>
                      <c:pt idx="4">
                        <c:v>191</c:v>
                      </c:pt>
                      <c:pt idx="5">
                        <c:v>193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B83-432C-B3C8-E40AA9D3834F}"/>
                  </c:ext>
                </c:extLst>
              </c15:ser>
            </c15:filteredBarSeries>
          </c:ext>
        </c:extLst>
      </c:barChart>
      <c:catAx>
        <c:axId val="16495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464"/>
        <c:crosses val="autoZero"/>
        <c:auto val="1"/>
        <c:lblAlgn val="ctr"/>
        <c:lblOffset val="100"/>
        <c:noMultiLvlLbl val="0"/>
      </c:catAx>
      <c:valAx>
        <c:axId val="16495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Lukewarm</a:t>
            </a:r>
            <a:r>
              <a:rPr lang="en-AU" baseline="0" dirty="0"/>
              <a:t> 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Sheet1!$B$8</c:f>
              <c:strCache>
                <c:ptCount val="1"/>
                <c:pt idx="0">
                  <c:v>LukeWarm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</c:numRef>
          </c:cat>
          <c:val>
            <c:numRef>
              <c:f>Sheet1!$C$8:$H$8</c:f>
              <c:numCache>
                <c:formatCode>General</c:formatCode>
                <c:ptCount val="6"/>
                <c:pt idx="0">
                  <c:v>2400</c:v>
                </c:pt>
                <c:pt idx="1">
                  <c:v>1120</c:v>
                </c:pt>
                <c:pt idx="2">
                  <c:v>540</c:v>
                </c:pt>
                <c:pt idx="3">
                  <c:v>276</c:v>
                </c:pt>
                <c:pt idx="4">
                  <c:v>191</c:v>
                </c:pt>
                <c:pt idx="5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8-4DD4-A0DE-9869AE3F4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538048"/>
        <c:axId val="164953846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Initialization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</c:v>
                      </c:pt>
                      <c:pt idx="1">
                        <c:v>276</c:v>
                      </c:pt>
                      <c:pt idx="2">
                        <c:v>258</c:v>
                      </c:pt>
                      <c:pt idx="3">
                        <c:v>263</c:v>
                      </c:pt>
                      <c:pt idx="4">
                        <c:v>284</c:v>
                      </c:pt>
                      <c:pt idx="5">
                        <c:v>319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5F8-4DD4-A0DE-9869AE3F4C48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</c15:sqref>
                        </c15:formulaRef>
                      </c:ext>
                    </c:extLst>
                    <c:strCache>
                      <c:ptCount val="1"/>
                      <c:pt idx="0">
                        <c:v>Invocation</c:v>
                      </c:pt>
                    </c:strCache>
                  </c:strRef>
                </c:tx>
                <c:spPr>
                  <a:solidFill>
                    <a:schemeClr val="accent3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9090</c:v>
                      </c:pt>
                      <c:pt idx="1">
                        <c:v>4490</c:v>
                      </c:pt>
                      <c:pt idx="2">
                        <c:v>2043</c:v>
                      </c:pt>
                      <c:pt idx="3">
                        <c:v>990</c:v>
                      </c:pt>
                      <c:pt idx="4">
                        <c:v>650</c:v>
                      </c:pt>
                      <c:pt idx="5">
                        <c:v>643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5F8-4DD4-A0DE-9869AE3F4C48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ColdStart</c:v>
                      </c:pt>
                    </c:strCache>
                  </c:strRef>
                </c:tx>
                <c:spPr>
                  <a:solidFill>
                    <a:schemeClr val="accent4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9339</c:v>
                      </c:pt>
                      <c:pt idx="1">
                        <c:v>4766</c:v>
                      </c:pt>
                      <c:pt idx="2">
                        <c:v>2301</c:v>
                      </c:pt>
                      <c:pt idx="3">
                        <c:v>1253</c:v>
                      </c:pt>
                      <c:pt idx="4">
                        <c:v>934</c:v>
                      </c:pt>
                      <c:pt idx="5">
                        <c:v>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5F8-4DD4-A0DE-9869AE3F4C48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P95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324</c:v>
                      </c:pt>
                      <c:pt idx="1">
                        <c:v>116</c:v>
                      </c:pt>
                      <c:pt idx="2">
                        <c:v>66</c:v>
                      </c:pt>
                      <c:pt idx="3">
                        <c:v>60</c:v>
                      </c:pt>
                      <c:pt idx="4">
                        <c:v>61</c:v>
                      </c:pt>
                      <c:pt idx="5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5F8-4DD4-A0DE-9869AE3F4C48}"/>
                  </c:ext>
                </c:extLst>
              </c15:ser>
            </c15:filteredBarSeries>
          </c:ext>
        </c:extLst>
      </c:barChart>
      <c:catAx>
        <c:axId val="16495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464"/>
        <c:crosses val="autoZero"/>
        <c:auto val="1"/>
        <c:lblAlgn val="ctr"/>
        <c:lblOffset val="100"/>
        <c:noMultiLvlLbl val="0"/>
      </c:catAx>
      <c:valAx>
        <c:axId val="16495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5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Cold</a:t>
            </a:r>
            <a:r>
              <a:rPr lang="en-AU" baseline="0"/>
              <a:t> Start Comparison Times - 1024mb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Sheet1!$N$33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Sheet1!$N$37</c:f>
              <c:numCache>
                <c:formatCode>General</c:formatCode>
                <c:ptCount val="1"/>
                <c:pt idx="0">
                  <c:v>4450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4E-47BB-A588-09CAC28D2CBC}"/>
            </c:ext>
          </c:extLst>
        </c:ser>
        <c:ser>
          <c:idx val="2"/>
          <c:order val="2"/>
          <c:tx>
            <c:strRef>
              <c:f>Sheet1!$P$33</c:f>
              <c:strCache>
                <c:ptCount val="1"/>
                <c:pt idx="0">
                  <c:v>.Net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Sheet1!$P$37</c:f>
              <c:numCache>
                <c:formatCode>General</c:formatCode>
                <c:ptCount val="1"/>
                <c:pt idx="0">
                  <c:v>1500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C4E-47BB-A588-09CAC28D2CBC}"/>
            </c:ext>
          </c:extLst>
        </c:ser>
        <c:ser>
          <c:idx val="3"/>
          <c:order val="3"/>
          <c:tx>
            <c:strRef>
              <c:f>Sheet1!$Q$33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Sheet1!$Q$37</c:f>
              <c:numCache>
                <c:formatCode>General</c:formatCode>
                <c:ptCount val="1"/>
                <c:pt idx="0">
                  <c:v>299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C4E-47BB-A588-09CAC28D2CBC}"/>
            </c:ext>
          </c:extLst>
        </c:ser>
        <c:ser>
          <c:idx val="5"/>
          <c:order val="5"/>
          <c:tx>
            <c:strRef>
              <c:f>Sheet1!$S$33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Sheet1!$S$37</c:f>
              <c:numCache>
                <c:formatCode>General</c:formatCode>
                <c:ptCount val="1"/>
                <c:pt idx="0">
                  <c:v>482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C4E-47BB-A588-09CAC28D2CBC}"/>
            </c:ext>
          </c:extLst>
        </c:ser>
        <c:ser>
          <c:idx val="6"/>
          <c:order val="6"/>
          <c:tx>
            <c:strRef>
              <c:f>Sheet1!$T$33</c:f>
              <c:strCache>
                <c:ptCount val="1"/>
                <c:pt idx="0">
                  <c:v>NodeJS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Sheet1!$T$37</c:f>
              <c:numCache>
                <c:formatCode>General</c:formatCode>
                <c:ptCount val="1"/>
                <c:pt idx="0">
                  <c:v>656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C4E-47BB-A588-09CAC28D2CBC}"/>
            </c:ext>
          </c:extLst>
        </c:ser>
        <c:ser>
          <c:idx val="7"/>
          <c:order val="7"/>
          <c:tx>
            <c:strRef>
              <c:f>Sheet1!$U$33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Sheet1!$M$37</c:f>
              <c:strCache>
                <c:ptCount val="1"/>
                <c:pt idx="0">
                  <c:v>1024mb</c:v>
                </c:pt>
              </c:strCache>
              <c:extLst/>
            </c:strRef>
          </c:cat>
          <c:val>
            <c:numRef>
              <c:f>Sheet1!$U$37</c:f>
              <c:numCache>
                <c:formatCode>General</c:formatCode>
                <c:ptCount val="1"/>
                <c:pt idx="0">
                  <c:v>652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BC4E-47BB-A588-09CAC28D2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242191"/>
        <c:axId val="56125051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Sheet1!$O$33</c15:sqref>
                        </c15:formulaRef>
                      </c:ext>
                    </c:extLst>
                    <c:strCache>
                      <c:ptCount val="1"/>
                      <c:pt idx="0">
                        <c:v>Graalvm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Sheet1!$M$37</c15:sqref>
                        </c15:formulaRef>
                      </c:ext>
                    </c:extLst>
                    <c:strCache>
                      <c:ptCount val="1"/>
                      <c:pt idx="0">
                        <c:v>1024mb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Sheet1!$O$37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C4E-47BB-A588-09CAC28D2CB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Sheet1!$R$33</c15:sqref>
                        </c15:formulaRef>
                      </c:ext>
                    </c:extLst>
                    <c:strCache>
                      <c:ptCount val="1"/>
                      <c:pt idx="0">
                        <c:v>Rust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Sheet1!$M$37</c15:sqref>
                        </c15:formulaRef>
                      </c:ext>
                    </c:extLst>
                    <c:strCache>
                      <c:ptCount val="1"/>
                      <c:pt idx="0">
                        <c:v>1024mb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C4E-47BB-A588-09CAC28D2CBC}"/>
                  </c:ext>
                </c:extLst>
              </c15:ser>
            </c15:filteredBarSeries>
          </c:ext>
        </c:extLst>
      </c:barChart>
      <c:catAx>
        <c:axId val="56124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50511"/>
        <c:crosses val="autoZero"/>
        <c:auto val="1"/>
        <c:lblAlgn val="ctr"/>
        <c:lblOffset val="100"/>
        <c:noMultiLvlLbl val="0"/>
      </c:catAx>
      <c:valAx>
        <c:axId val="56125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4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73701928563277"/>
          <c:y val="0.8865374282576991"/>
          <c:w val="0.37972402906158464"/>
          <c:h val="0.11346257174230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Cold</a:t>
            </a:r>
            <a:r>
              <a:rPr lang="en-AU" baseline="0"/>
              <a:t> Start Comparison Times - 10240mb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Sheet1!$N$33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Sheet1!$N$38</c:f>
              <c:numCache>
                <c:formatCode>General</c:formatCode>
                <c:ptCount val="1"/>
                <c:pt idx="0">
                  <c:v>2790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88-4D99-A059-9C38DAC33A10}"/>
            </c:ext>
          </c:extLst>
        </c:ser>
        <c:ser>
          <c:idx val="2"/>
          <c:order val="2"/>
          <c:tx>
            <c:strRef>
              <c:f>Sheet1!$P$33</c:f>
              <c:strCache>
                <c:ptCount val="1"/>
                <c:pt idx="0">
                  <c:v>.Net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Sheet1!$P$38</c:f>
              <c:numCache>
                <c:formatCode>General</c:formatCode>
                <c:ptCount val="1"/>
                <c:pt idx="0">
                  <c:v>904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88-4D99-A059-9C38DAC33A10}"/>
            </c:ext>
          </c:extLst>
        </c:ser>
        <c:ser>
          <c:idx val="3"/>
          <c:order val="3"/>
          <c:tx>
            <c:strRef>
              <c:f>Sheet1!$Q$33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Sheet1!$Q$38</c:f>
              <c:numCache>
                <c:formatCode>General</c:formatCode>
                <c:ptCount val="1"/>
                <c:pt idx="0">
                  <c:v>327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F88-4D99-A059-9C38DAC33A10}"/>
            </c:ext>
          </c:extLst>
        </c:ser>
        <c:ser>
          <c:idx val="5"/>
          <c:order val="5"/>
          <c:tx>
            <c:strRef>
              <c:f>Sheet1!$S$33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Sheet1!$S$38</c:f>
              <c:numCache>
                <c:formatCode>General</c:formatCode>
                <c:ptCount val="1"/>
                <c:pt idx="0">
                  <c:v>449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F88-4D99-A059-9C38DAC33A10}"/>
            </c:ext>
          </c:extLst>
        </c:ser>
        <c:ser>
          <c:idx val="6"/>
          <c:order val="6"/>
          <c:tx>
            <c:strRef>
              <c:f>Sheet1!$T$33</c:f>
              <c:strCache>
                <c:ptCount val="1"/>
                <c:pt idx="0">
                  <c:v>NodeJS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Sheet1!$T$38</c:f>
              <c:numCache>
                <c:formatCode>General</c:formatCode>
                <c:ptCount val="1"/>
                <c:pt idx="0">
                  <c:v>518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F88-4D99-A059-9C38DAC33A10}"/>
            </c:ext>
          </c:extLst>
        </c:ser>
        <c:ser>
          <c:idx val="7"/>
          <c:order val="7"/>
          <c:tx>
            <c:strRef>
              <c:f>Sheet1!$U$33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Sheet1!$M$38</c:f>
              <c:strCache>
                <c:ptCount val="1"/>
                <c:pt idx="0">
                  <c:v>10240mb</c:v>
                </c:pt>
              </c:strCache>
              <c:extLst/>
            </c:strRef>
          </c:cat>
          <c:val>
            <c:numRef>
              <c:f>Sheet1!$U$38</c:f>
              <c:numCache>
                <c:formatCode>General</c:formatCode>
                <c:ptCount val="1"/>
                <c:pt idx="0">
                  <c:v>649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F88-4D99-A059-9C38DAC33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242191"/>
        <c:axId val="56125051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Sheet1!$O$33</c15:sqref>
                        </c15:formulaRef>
                      </c:ext>
                    </c:extLst>
                    <c:strCache>
                      <c:ptCount val="1"/>
                      <c:pt idx="0">
                        <c:v>Graalvm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Sheet1!$M$38</c15:sqref>
                        </c15:formulaRef>
                      </c:ext>
                    </c:extLst>
                    <c:strCache>
                      <c:ptCount val="1"/>
                      <c:pt idx="0">
                        <c:v>10240mb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Sheet1!$O$38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F88-4D99-A059-9C38DAC33A1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Sheet1!$R$33</c15:sqref>
                        </c15:formulaRef>
                      </c:ext>
                    </c:extLst>
                    <c:strCache>
                      <c:ptCount val="1"/>
                      <c:pt idx="0">
                        <c:v>Rust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Sheet1!$M$38</c15:sqref>
                        </c15:formulaRef>
                      </c:ext>
                    </c:extLst>
                    <c:strCache>
                      <c:ptCount val="1"/>
                      <c:pt idx="0">
                        <c:v>10240mb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F88-4D99-A059-9C38DAC33A10}"/>
                  </c:ext>
                </c:extLst>
              </c15:ser>
            </c15:filteredBarSeries>
          </c:ext>
        </c:extLst>
      </c:barChart>
      <c:catAx>
        <c:axId val="56124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50511"/>
        <c:crosses val="autoZero"/>
        <c:auto val="1"/>
        <c:lblAlgn val="ctr"/>
        <c:lblOffset val="100"/>
        <c:noMultiLvlLbl val="0"/>
      </c:catAx>
      <c:valAx>
        <c:axId val="56125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4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JIT Vs 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Sheet1!$B$5</c:f>
              <c:strCache>
                <c:ptCount val="1"/>
                <c:pt idx="0">
                  <c:v>Invocation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  <c:extLst xmlns:c15="http://schemas.microsoft.com/office/drawing/2012/chart"/>
            </c:numRef>
          </c:cat>
          <c:val>
            <c:numRef>
              <c:f>Sheet1!$C$5:$H$5</c:f>
              <c:numCache>
                <c:formatCode>General</c:formatCode>
                <c:ptCount val="6"/>
                <c:pt idx="0">
                  <c:v>9090</c:v>
                </c:pt>
                <c:pt idx="1">
                  <c:v>4490</c:v>
                </c:pt>
                <c:pt idx="2">
                  <c:v>2043</c:v>
                </c:pt>
                <c:pt idx="3">
                  <c:v>990</c:v>
                </c:pt>
                <c:pt idx="4">
                  <c:v>650</c:v>
                </c:pt>
                <c:pt idx="5">
                  <c:v>643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252-43CA-8A67-54E7FD6B2B51}"/>
            </c:ext>
          </c:extLst>
        </c:ser>
        <c:ser>
          <c:idx val="7"/>
          <c:order val="6"/>
          <c:tx>
            <c:strRef>
              <c:f>Sheet1!$B$10</c:f>
              <c:strCache>
                <c:ptCount val="1"/>
                <c:pt idx="0">
                  <c:v>RR Invocation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  <c:extLst xmlns:c15="http://schemas.microsoft.com/office/drawing/2012/chart"/>
            </c:numRef>
          </c:cat>
          <c:val>
            <c:numRef>
              <c:f>Sheet1!$C$10:$H$10</c:f>
              <c:numCache>
                <c:formatCode>General</c:formatCode>
                <c:ptCount val="6"/>
                <c:pt idx="0">
                  <c:v>6630</c:v>
                </c:pt>
                <c:pt idx="1">
                  <c:v>3140</c:v>
                </c:pt>
                <c:pt idx="2">
                  <c:v>1425</c:v>
                </c:pt>
                <c:pt idx="3">
                  <c:v>697</c:v>
                </c:pt>
                <c:pt idx="4">
                  <c:v>455</c:v>
                </c:pt>
                <c:pt idx="5">
                  <c:v>411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E252-43CA-8A67-54E7FD6B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080816"/>
        <c:axId val="14031908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Initialization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</c:v>
                      </c:pt>
                      <c:pt idx="1">
                        <c:v>276</c:v>
                      </c:pt>
                      <c:pt idx="2">
                        <c:v>258</c:v>
                      </c:pt>
                      <c:pt idx="3">
                        <c:v>263</c:v>
                      </c:pt>
                      <c:pt idx="4">
                        <c:v>284</c:v>
                      </c:pt>
                      <c:pt idx="5">
                        <c:v>319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252-43CA-8A67-54E7FD6B2B51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ColdStart</c:v>
                      </c:pt>
                    </c:strCache>
                  </c:strRef>
                </c:tx>
                <c:spPr>
                  <a:solidFill>
                    <a:schemeClr val="accent4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9339</c:v>
                      </c:pt>
                      <c:pt idx="1">
                        <c:v>4766</c:v>
                      </c:pt>
                      <c:pt idx="2">
                        <c:v>2301</c:v>
                      </c:pt>
                      <c:pt idx="3">
                        <c:v>1253</c:v>
                      </c:pt>
                      <c:pt idx="4">
                        <c:v>934</c:v>
                      </c:pt>
                      <c:pt idx="5">
                        <c:v>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252-43CA-8A67-54E7FD6B2B51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P95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324</c:v>
                      </c:pt>
                      <c:pt idx="1">
                        <c:v>116</c:v>
                      </c:pt>
                      <c:pt idx="2">
                        <c:v>66</c:v>
                      </c:pt>
                      <c:pt idx="3">
                        <c:v>60</c:v>
                      </c:pt>
                      <c:pt idx="4">
                        <c:v>61</c:v>
                      </c:pt>
                      <c:pt idx="5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252-43CA-8A67-54E7FD6B2B51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  <c:pt idx="0">
                        <c:v>LukeWarm</c:v>
                      </c:pt>
                    </c:strCache>
                  </c:strRef>
                </c:tx>
                <c:spPr>
                  <a:solidFill>
                    <a:schemeClr val="accent6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2400</c:v>
                      </c:pt>
                      <c:pt idx="1">
                        <c:v>1120</c:v>
                      </c:pt>
                      <c:pt idx="2">
                        <c:v>540</c:v>
                      </c:pt>
                      <c:pt idx="3">
                        <c:v>276</c:v>
                      </c:pt>
                      <c:pt idx="4">
                        <c:v>191</c:v>
                      </c:pt>
                      <c:pt idx="5">
                        <c:v>193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252-43CA-8A67-54E7FD6B2B51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</c15:sqref>
                        </c15:formulaRef>
                      </c:ext>
                    </c:extLst>
                    <c:strCache>
                      <c:ptCount val="1"/>
                      <c:pt idx="0">
                        <c:v>RR Initialize</c:v>
                      </c:pt>
                    </c:strCache>
                  </c:strRef>
                </c:tx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252</c:v>
                      </c:pt>
                      <c:pt idx="1">
                        <c:v>266</c:v>
                      </c:pt>
                      <c:pt idx="2">
                        <c:v>254</c:v>
                      </c:pt>
                      <c:pt idx="3">
                        <c:v>247</c:v>
                      </c:pt>
                      <c:pt idx="4">
                        <c:v>284</c:v>
                      </c:pt>
                      <c:pt idx="5">
                        <c:v>237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252-43CA-8A67-54E7FD6B2B51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</c15:sqref>
                        </c15:formulaRef>
                      </c:ext>
                    </c:extLst>
                    <c:strCache>
                      <c:ptCount val="1"/>
                      <c:pt idx="0">
                        <c:v>RR ColdStart</c:v>
                      </c:pt>
                    </c:strCache>
                  </c:strRef>
                </c:tx>
                <c:spPr>
                  <a:solidFill>
                    <a:schemeClr val="accent3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6882</c:v>
                      </c:pt>
                      <c:pt idx="1">
                        <c:v>3406</c:v>
                      </c:pt>
                      <c:pt idx="2">
                        <c:v>1679</c:v>
                      </c:pt>
                      <c:pt idx="3">
                        <c:v>944</c:v>
                      </c:pt>
                      <c:pt idx="4">
                        <c:v>739</c:v>
                      </c:pt>
                      <c:pt idx="5">
                        <c:v>648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252-43CA-8A67-54E7FD6B2B51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</c15:sqref>
                        </c15:formulaRef>
                      </c:ext>
                    </c:extLst>
                    <c:strCache>
                      <c:ptCount val="1"/>
                      <c:pt idx="0">
                        <c:v>RR P95</c:v>
                      </c:pt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Sheet1!$C$12:$H$12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344</c:v>
                      </c:pt>
                      <c:pt idx="1">
                        <c:v>180</c:v>
                      </c:pt>
                      <c:pt idx="2">
                        <c:v>64</c:v>
                      </c:pt>
                      <c:pt idx="3">
                        <c:v>59</c:v>
                      </c:pt>
                      <c:pt idx="4">
                        <c:v>55</c:v>
                      </c:pt>
                      <c:pt idx="5">
                        <c:v>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252-43CA-8A67-54E7FD6B2B51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</c15:sqref>
                        </c15:formulaRef>
                      </c:ext>
                    </c:extLst>
                    <c:strCache>
                      <c:ptCount val="1"/>
                      <c:pt idx="0">
                        <c:v>RR LukeWarm</c:v>
                      </c:pt>
                    </c:strCache>
                  </c:strRef>
                </c:tx>
                <c:spPr>
                  <a:solidFill>
                    <a:schemeClr val="accent5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Sheet1!$C$13:$H$13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1280</c:v>
                      </c:pt>
                      <c:pt idx="1">
                        <c:v>584</c:v>
                      </c:pt>
                      <c:pt idx="2">
                        <c:v>305</c:v>
                      </c:pt>
                      <c:pt idx="3">
                        <c:v>155</c:v>
                      </c:pt>
                      <c:pt idx="4">
                        <c:v>141</c:v>
                      </c:pt>
                      <c:pt idx="5">
                        <c:v>129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252-43CA-8A67-54E7FD6B2B51}"/>
                  </c:ext>
                </c:extLst>
              </c15:ser>
            </c15:filteredBarSeries>
          </c:ext>
        </c:extLst>
      </c:barChart>
      <c:catAx>
        <c:axId val="4210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19088"/>
        <c:crosses val="autoZero"/>
        <c:auto val="1"/>
        <c:lblAlgn val="ctr"/>
        <c:lblOffset val="100"/>
        <c:noMultiLvlLbl val="0"/>
      </c:catAx>
      <c:valAx>
        <c:axId val="1403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8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JIT Vs 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Sheet1!$B$8</c:f>
              <c:strCache>
                <c:ptCount val="1"/>
                <c:pt idx="0">
                  <c:v>LukeWarm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  <c:extLst xmlns:c15="http://schemas.microsoft.com/office/drawing/2012/chart"/>
            </c:numRef>
          </c:cat>
          <c:val>
            <c:numRef>
              <c:f>Sheet1!$C$8:$H$8</c:f>
              <c:numCache>
                <c:formatCode>General</c:formatCode>
                <c:ptCount val="6"/>
                <c:pt idx="0">
                  <c:v>2400</c:v>
                </c:pt>
                <c:pt idx="1">
                  <c:v>1120</c:v>
                </c:pt>
                <c:pt idx="2">
                  <c:v>540</c:v>
                </c:pt>
                <c:pt idx="3">
                  <c:v>276</c:v>
                </c:pt>
                <c:pt idx="4">
                  <c:v>191</c:v>
                </c:pt>
                <c:pt idx="5">
                  <c:v>193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B41-43F2-9A84-4F2BA26AF752}"/>
            </c:ext>
          </c:extLst>
        </c:ser>
        <c:ser>
          <c:idx val="10"/>
          <c:order val="9"/>
          <c:tx>
            <c:strRef>
              <c:f>Sheet1!$B$13</c:f>
              <c:strCache>
                <c:ptCount val="1"/>
                <c:pt idx="0">
                  <c:v>RR LukeWarm</c:v>
                </c:pt>
              </c:strCache>
              <c:extLst xmlns:c15="http://schemas.microsoft.com/office/drawing/2012/chart"/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1024</c:v>
                </c:pt>
                <c:pt idx="4">
                  <c:v>2048</c:v>
                </c:pt>
                <c:pt idx="5">
                  <c:v>4096</c:v>
                </c:pt>
              </c:numCache>
              <c:extLst xmlns:c15="http://schemas.microsoft.com/office/drawing/2012/chart"/>
            </c:numRef>
          </c:cat>
          <c:val>
            <c:numRef>
              <c:f>Sheet1!$C$13:$H$13</c:f>
              <c:numCache>
                <c:formatCode>General</c:formatCode>
                <c:ptCount val="6"/>
                <c:pt idx="0">
                  <c:v>1280</c:v>
                </c:pt>
                <c:pt idx="1">
                  <c:v>584</c:v>
                </c:pt>
                <c:pt idx="2">
                  <c:v>305</c:v>
                </c:pt>
                <c:pt idx="3">
                  <c:v>155</c:v>
                </c:pt>
                <c:pt idx="4">
                  <c:v>141</c:v>
                </c:pt>
                <c:pt idx="5">
                  <c:v>129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B41-43F2-9A84-4F2BA26AF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080816"/>
        <c:axId val="14031908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Initialization</c:v>
                      </c:pt>
                    </c:strCache>
                  </c:strRef>
                </c:tx>
                <c:spPr>
                  <a:solidFill>
                    <a:schemeClr val="accent2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</c:v>
                      </c:pt>
                      <c:pt idx="1">
                        <c:v>276</c:v>
                      </c:pt>
                      <c:pt idx="2">
                        <c:v>258</c:v>
                      </c:pt>
                      <c:pt idx="3">
                        <c:v>263</c:v>
                      </c:pt>
                      <c:pt idx="4">
                        <c:v>284</c:v>
                      </c:pt>
                      <c:pt idx="5">
                        <c:v>319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B41-43F2-9A84-4F2BA26AF752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</c15:sqref>
                        </c15:formulaRef>
                      </c:ext>
                    </c:extLst>
                    <c:strCache>
                      <c:ptCount val="1"/>
                      <c:pt idx="0">
                        <c:v>Invocation</c:v>
                      </c:pt>
                    </c:strCache>
                  </c:strRef>
                </c:tx>
                <c:spPr>
                  <a:solidFill>
                    <a:schemeClr val="accent3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9090</c:v>
                      </c:pt>
                      <c:pt idx="1">
                        <c:v>4490</c:v>
                      </c:pt>
                      <c:pt idx="2">
                        <c:v>2043</c:v>
                      </c:pt>
                      <c:pt idx="3">
                        <c:v>990</c:v>
                      </c:pt>
                      <c:pt idx="4">
                        <c:v>650</c:v>
                      </c:pt>
                      <c:pt idx="5">
                        <c:v>643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41-43F2-9A84-4F2BA26AF752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ColdStart</c:v>
                      </c:pt>
                    </c:strCache>
                  </c:strRef>
                </c:tx>
                <c:spPr>
                  <a:solidFill>
                    <a:schemeClr val="accent4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9339</c:v>
                      </c:pt>
                      <c:pt idx="1">
                        <c:v>4766</c:v>
                      </c:pt>
                      <c:pt idx="2">
                        <c:v>2301</c:v>
                      </c:pt>
                      <c:pt idx="3">
                        <c:v>1253</c:v>
                      </c:pt>
                      <c:pt idx="4">
                        <c:v>934</c:v>
                      </c:pt>
                      <c:pt idx="5">
                        <c:v>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B41-43F2-9A84-4F2BA26AF752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P95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324</c:v>
                      </c:pt>
                      <c:pt idx="1">
                        <c:v>116</c:v>
                      </c:pt>
                      <c:pt idx="2">
                        <c:v>66</c:v>
                      </c:pt>
                      <c:pt idx="3">
                        <c:v>60</c:v>
                      </c:pt>
                      <c:pt idx="4">
                        <c:v>61</c:v>
                      </c:pt>
                      <c:pt idx="5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B41-43F2-9A84-4F2BA26AF752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</c15:sqref>
                        </c15:formulaRef>
                      </c:ext>
                    </c:extLst>
                    <c:strCache>
                      <c:ptCount val="1"/>
                      <c:pt idx="0">
                        <c:v>RR Initialize</c:v>
                      </c:pt>
                    </c:strCache>
                  </c:strRef>
                </c:tx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252</c:v>
                      </c:pt>
                      <c:pt idx="1">
                        <c:v>266</c:v>
                      </c:pt>
                      <c:pt idx="2">
                        <c:v>254</c:v>
                      </c:pt>
                      <c:pt idx="3">
                        <c:v>247</c:v>
                      </c:pt>
                      <c:pt idx="4">
                        <c:v>284</c:v>
                      </c:pt>
                      <c:pt idx="5">
                        <c:v>237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B41-43F2-9A84-4F2BA26AF752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</c15:sqref>
                        </c15:formulaRef>
                      </c:ext>
                    </c:extLst>
                    <c:strCache>
                      <c:ptCount val="1"/>
                      <c:pt idx="0">
                        <c:v>RR Invocation</c:v>
                      </c:pt>
                    </c:strCache>
                  </c:strRef>
                </c:tx>
                <c:spPr>
                  <a:solidFill>
                    <a:schemeClr val="accent2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6630</c:v>
                      </c:pt>
                      <c:pt idx="1">
                        <c:v>3140</c:v>
                      </c:pt>
                      <c:pt idx="2">
                        <c:v>1425</c:v>
                      </c:pt>
                      <c:pt idx="3">
                        <c:v>697</c:v>
                      </c:pt>
                      <c:pt idx="4">
                        <c:v>455</c:v>
                      </c:pt>
                      <c:pt idx="5">
                        <c:v>411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B41-43F2-9A84-4F2BA26AF752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</c15:sqref>
                        </c15:formulaRef>
                      </c:ext>
                    </c:extLst>
                    <c:strCache>
                      <c:ptCount val="1"/>
                      <c:pt idx="0">
                        <c:v>RR ColdStart</c:v>
                      </c:pt>
                    </c:strCache>
                  </c:strRef>
                </c:tx>
                <c:spPr>
                  <a:solidFill>
                    <a:schemeClr val="accent3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6882</c:v>
                      </c:pt>
                      <c:pt idx="1">
                        <c:v>3406</c:v>
                      </c:pt>
                      <c:pt idx="2">
                        <c:v>1679</c:v>
                      </c:pt>
                      <c:pt idx="3">
                        <c:v>944</c:v>
                      </c:pt>
                      <c:pt idx="4">
                        <c:v>739</c:v>
                      </c:pt>
                      <c:pt idx="5">
                        <c:v>648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B41-43F2-9A84-4F2BA26AF752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</c15:sqref>
                        </c15:formulaRef>
                      </c:ext>
                    </c:extLst>
                    <c:strCache>
                      <c:ptCount val="1"/>
                      <c:pt idx="0">
                        <c:v>RR P95</c:v>
                      </c:pt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</c:v>
                      </c:pt>
                      <c:pt idx="1">
                        <c:v>256</c:v>
                      </c:pt>
                      <c:pt idx="2">
                        <c:v>512</c:v>
                      </c:pt>
                      <c:pt idx="3">
                        <c:v>1024</c:v>
                      </c:pt>
                      <c:pt idx="4">
                        <c:v>2048</c:v>
                      </c:pt>
                      <c:pt idx="5">
                        <c:v>4096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Sheet1!$C$12:$H$12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344</c:v>
                      </c:pt>
                      <c:pt idx="1">
                        <c:v>180</c:v>
                      </c:pt>
                      <c:pt idx="2">
                        <c:v>64</c:v>
                      </c:pt>
                      <c:pt idx="3">
                        <c:v>59</c:v>
                      </c:pt>
                      <c:pt idx="4">
                        <c:v>55</c:v>
                      </c:pt>
                      <c:pt idx="5">
                        <c:v>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B41-43F2-9A84-4F2BA26AF752}"/>
                  </c:ext>
                </c:extLst>
              </c15:ser>
            </c15:filteredBarSeries>
          </c:ext>
        </c:extLst>
      </c:barChart>
      <c:catAx>
        <c:axId val="4210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19088"/>
        <c:crosses val="autoZero"/>
        <c:auto val="1"/>
        <c:lblAlgn val="ctr"/>
        <c:lblOffset val="100"/>
        <c:noMultiLvlLbl val="0"/>
      </c:catAx>
      <c:valAx>
        <c:axId val="1403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8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zaccharles.medium.com/making-net-aws-lambda-functions-start-10x-faster-using-lambdanative-8e53d6f12c9c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zaccharles.medium.com/making-net-aws-lambda-functions-start-10x-faster-using-lambdanative-8e53d6f12c9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2397-04EB-48B5-A057-229C926272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BAEF38-2DA2-4987-9815-C357FBDB3D25}">
      <dgm:prSet/>
      <dgm:spPr/>
      <dgm:t>
        <a:bodyPr/>
        <a:lstStyle/>
        <a:p>
          <a:r>
            <a:rPr lang="en-AU" dirty="0">
              <a:hlinkClick xmlns:r="http://schemas.openxmlformats.org/officeDocument/2006/relationships" r:id="rId1"/>
            </a:rPr>
            <a:t>Lambda Native</a:t>
          </a:r>
          <a:r>
            <a:rPr lang="en-AU" dirty="0"/>
            <a:t> – Zac Charles</a:t>
          </a:r>
          <a:endParaRPr lang="en-US" dirty="0"/>
        </a:p>
      </dgm:t>
    </dgm:pt>
    <dgm:pt modelId="{C68D8F7A-C41F-45E6-AD7B-393B79E3E3C9}" type="parTrans" cxnId="{420897D4-D524-4C35-8108-687EB8FAFCD1}">
      <dgm:prSet/>
      <dgm:spPr/>
      <dgm:t>
        <a:bodyPr/>
        <a:lstStyle/>
        <a:p>
          <a:endParaRPr lang="en-US"/>
        </a:p>
      </dgm:t>
    </dgm:pt>
    <dgm:pt modelId="{8A0C4D31-4170-4A8B-8A01-691392F75A9A}" type="sibTrans" cxnId="{420897D4-D524-4C35-8108-687EB8FAFCD1}">
      <dgm:prSet/>
      <dgm:spPr/>
      <dgm:t>
        <a:bodyPr/>
        <a:lstStyle/>
        <a:p>
          <a:endParaRPr lang="en-US"/>
        </a:p>
      </dgm:t>
    </dgm:pt>
    <dgm:pt modelId="{A473A4C4-3B2C-4A9A-A4F9-82E8A894F1F8}">
      <dgm:prSet/>
      <dgm:spPr/>
      <dgm:t>
        <a:bodyPr/>
        <a:lstStyle/>
        <a:p>
          <a:r>
            <a:rPr lang="en-AU" dirty="0"/>
            <a:t>Claims Invocation improvements of up to 10X</a:t>
          </a:r>
          <a:endParaRPr lang="en-US" dirty="0"/>
        </a:p>
      </dgm:t>
    </dgm:pt>
    <dgm:pt modelId="{497E8980-2329-47F4-836A-45F36F223B84}" type="parTrans" cxnId="{FB1E2D63-4DF2-4AC3-AD1D-B30D0E7EC55E}">
      <dgm:prSet/>
      <dgm:spPr/>
      <dgm:t>
        <a:bodyPr/>
        <a:lstStyle/>
        <a:p>
          <a:endParaRPr lang="en-US"/>
        </a:p>
      </dgm:t>
    </dgm:pt>
    <dgm:pt modelId="{E6CB23D0-25CC-4F43-AE5F-82D91DAE6B2E}" type="sibTrans" cxnId="{FB1E2D63-4DF2-4AC3-AD1D-B30D0E7EC55E}">
      <dgm:prSet/>
      <dgm:spPr/>
      <dgm:t>
        <a:bodyPr/>
        <a:lstStyle/>
        <a:p>
          <a:endParaRPr lang="en-US"/>
        </a:p>
      </dgm:t>
    </dgm:pt>
    <dgm:pt modelId="{2C6780D6-E154-4372-9701-CD728DE270E4}">
      <dgm:prSet/>
      <dgm:spPr/>
      <dgm:t>
        <a:bodyPr/>
        <a:lstStyle/>
        <a:p>
          <a:r>
            <a:rPr lang="en-AU" dirty="0"/>
            <a:t>Custom Lambda Runtime</a:t>
          </a:r>
          <a:endParaRPr lang="en-US" dirty="0"/>
        </a:p>
      </dgm:t>
    </dgm:pt>
    <dgm:pt modelId="{72960B6F-F0B5-4C5A-A171-8AD609B3C557}" type="parTrans" cxnId="{81B18642-201C-48F2-8D88-DD2B7216680B}">
      <dgm:prSet/>
      <dgm:spPr/>
      <dgm:t>
        <a:bodyPr/>
        <a:lstStyle/>
        <a:p>
          <a:endParaRPr lang="en-US"/>
        </a:p>
      </dgm:t>
    </dgm:pt>
    <dgm:pt modelId="{2FBDE725-F989-4CC0-8B5B-CFF54C23EC5F}" type="sibTrans" cxnId="{81B18642-201C-48F2-8D88-DD2B7216680B}">
      <dgm:prSet/>
      <dgm:spPr/>
      <dgm:t>
        <a:bodyPr/>
        <a:lstStyle/>
        <a:p>
          <a:endParaRPr lang="en-US"/>
        </a:p>
      </dgm:t>
    </dgm:pt>
    <dgm:pt modelId="{29A01307-D50D-4E5E-8A76-8229EDF90E05}">
      <dgm:prSet/>
      <dgm:spPr/>
      <dgm:t>
        <a:bodyPr/>
        <a:lstStyle/>
        <a:p>
          <a:r>
            <a:rPr lang="en-AU" dirty="0" err="1"/>
            <a:t>ReadyToRun</a:t>
          </a:r>
          <a:r>
            <a:rPr lang="en-AU" dirty="0"/>
            <a:t> + Self-Contained deployment</a:t>
          </a:r>
          <a:endParaRPr lang="en-US" dirty="0"/>
        </a:p>
      </dgm:t>
    </dgm:pt>
    <dgm:pt modelId="{B0E9475E-CFBB-4B3F-857D-6DD8A6A6735C}" type="parTrans" cxnId="{9AB0BB60-2D9C-4F0A-8A83-8AB593FB6D6C}">
      <dgm:prSet/>
      <dgm:spPr/>
      <dgm:t>
        <a:bodyPr/>
        <a:lstStyle/>
        <a:p>
          <a:endParaRPr lang="en-US"/>
        </a:p>
      </dgm:t>
    </dgm:pt>
    <dgm:pt modelId="{85B84DF7-ECEC-4D0B-8C22-2C71EDD6C3E6}" type="sibTrans" cxnId="{9AB0BB60-2D9C-4F0A-8A83-8AB593FB6D6C}">
      <dgm:prSet/>
      <dgm:spPr/>
      <dgm:t>
        <a:bodyPr/>
        <a:lstStyle/>
        <a:p>
          <a:endParaRPr lang="en-US"/>
        </a:p>
      </dgm:t>
    </dgm:pt>
    <dgm:pt modelId="{B2D7E0DC-71EA-44D4-9F60-01016ABD3B8C}">
      <dgm:prSet/>
      <dgm:spPr/>
      <dgm:t>
        <a:bodyPr/>
        <a:lstStyle/>
        <a:p>
          <a:r>
            <a:rPr lang="en-AU" dirty="0"/>
            <a:t>Trimmed Self-Contained: </a:t>
          </a:r>
          <a:r>
            <a:rPr lang="en-AU" dirty="0" err="1"/>
            <a:t>.Net</a:t>
          </a:r>
          <a:r>
            <a:rPr lang="en-AU" dirty="0"/>
            <a:t> 6</a:t>
          </a:r>
          <a:endParaRPr lang="en-US" dirty="0"/>
        </a:p>
      </dgm:t>
    </dgm:pt>
    <dgm:pt modelId="{9498F631-14B9-4E9A-ACD1-28E87BB64C83}" type="parTrans" cxnId="{E2060E02-2B0E-4B84-A491-69D4E9FEFB30}">
      <dgm:prSet/>
      <dgm:spPr/>
      <dgm:t>
        <a:bodyPr/>
        <a:lstStyle/>
        <a:p>
          <a:endParaRPr lang="en-US"/>
        </a:p>
      </dgm:t>
    </dgm:pt>
    <dgm:pt modelId="{CB6F3960-66DE-4833-8489-6C698E44D76F}" type="sibTrans" cxnId="{E2060E02-2B0E-4B84-A491-69D4E9FEFB30}">
      <dgm:prSet/>
      <dgm:spPr/>
      <dgm:t>
        <a:bodyPr/>
        <a:lstStyle/>
        <a:p>
          <a:endParaRPr lang="en-US"/>
        </a:p>
      </dgm:t>
    </dgm:pt>
    <dgm:pt modelId="{2671F3DB-F095-4874-B7CE-DC6BB887B197}">
      <dgm:prSet/>
      <dgm:spPr/>
      <dgm:t>
        <a:bodyPr/>
        <a:lstStyle/>
        <a:p>
          <a:r>
            <a:rPr lang="en-US" dirty="0"/>
            <a:t>So Why Not do this all the time?</a:t>
          </a:r>
        </a:p>
      </dgm:t>
    </dgm:pt>
    <dgm:pt modelId="{40E1C1F7-B0C1-4DDC-A223-C44C86B99D29}" type="parTrans" cxnId="{72C54BF1-11D6-4818-82D8-A4105FA05291}">
      <dgm:prSet/>
      <dgm:spPr/>
      <dgm:t>
        <a:bodyPr/>
        <a:lstStyle/>
        <a:p>
          <a:endParaRPr lang="en-AU"/>
        </a:p>
      </dgm:t>
    </dgm:pt>
    <dgm:pt modelId="{6E3F83CC-4632-4655-BD7C-EDFD442183BD}" type="sibTrans" cxnId="{72C54BF1-11D6-4818-82D8-A4105FA05291}">
      <dgm:prSet/>
      <dgm:spPr/>
      <dgm:t>
        <a:bodyPr/>
        <a:lstStyle/>
        <a:p>
          <a:endParaRPr lang="en-AU"/>
        </a:p>
      </dgm:t>
    </dgm:pt>
    <dgm:pt modelId="{4093B3AF-A787-4CAF-9036-34CDDFC1E883}" type="pres">
      <dgm:prSet presAssocID="{9D532397-04EB-48B5-A057-229C9262728C}" presName="vert0" presStyleCnt="0">
        <dgm:presLayoutVars>
          <dgm:dir/>
          <dgm:animOne val="branch"/>
          <dgm:animLvl val="lvl"/>
        </dgm:presLayoutVars>
      </dgm:prSet>
      <dgm:spPr/>
    </dgm:pt>
    <dgm:pt modelId="{963A1DB9-3A25-451B-873D-D0D7DF7595B8}" type="pres">
      <dgm:prSet presAssocID="{90BAEF38-2DA2-4987-9815-C357FBDB3D25}" presName="thickLine" presStyleLbl="alignNode1" presStyleIdx="0" presStyleCnt="6"/>
      <dgm:spPr/>
    </dgm:pt>
    <dgm:pt modelId="{DFF12248-0CAB-46C6-BC94-10DAA0B23BF3}" type="pres">
      <dgm:prSet presAssocID="{90BAEF38-2DA2-4987-9815-C357FBDB3D25}" presName="horz1" presStyleCnt="0"/>
      <dgm:spPr/>
    </dgm:pt>
    <dgm:pt modelId="{D2DD9C36-2E45-4399-8B92-C7912558FC73}" type="pres">
      <dgm:prSet presAssocID="{90BAEF38-2DA2-4987-9815-C357FBDB3D25}" presName="tx1" presStyleLbl="revTx" presStyleIdx="0" presStyleCnt="6"/>
      <dgm:spPr/>
    </dgm:pt>
    <dgm:pt modelId="{DAF5D62A-980A-4B60-953A-0202C8D974D9}" type="pres">
      <dgm:prSet presAssocID="{90BAEF38-2DA2-4987-9815-C357FBDB3D25}" presName="vert1" presStyleCnt="0"/>
      <dgm:spPr/>
    </dgm:pt>
    <dgm:pt modelId="{602256D4-701D-4575-8A1F-7383D29A6DF3}" type="pres">
      <dgm:prSet presAssocID="{A473A4C4-3B2C-4A9A-A4F9-82E8A894F1F8}" presName="thickLine" presStyleLbl="alignNode1" presStyleIdx="1" presStyleCnt="6"/>
      <dgm:spPr/>
    </dgm:pt>
    <dgm:pt modelId="{391EAA4D-2E77-4352-9797-2CCA23CA4D33}" type="pres">
      <dgm:prSet presAssocID="{A473A4C4-3B2C-4A9A-A4F9-82E8A894F1F8}" presName="horz1" presStyleCnt="0"/>
      <dgm:spPr/>
    </dgm:pt>
    <dgm:pt modelId="{28E0E5E8-6D0B-4318-B852-C3CD14AF9072}" type="pres">
      <dgm:prSet presAssocID="{A473A4C4-3B2C-4A9A-A4F9-82E8A894F1F8}" presName="tx1" presStyleLbl="revTx" presStyleIdx="1" presStyleCnt="6"/>
      <dgm:spPr/>
    </dgm:pt>
    <dgm:pt modelId="{0C59233A-8ADE-4C61-833F-4B407DBEE74B}" type="pres">
      <dgm:prSet presAssocID="{A473A4C4-3B2C-4A9A-A4F9-82E8A894F1F8}" presName="vert1" presStyleCnt="0"/>
      <dgm:spPr/>
    </dgm:pt>
    <dgm:pt modelId="{F540E47E-14FC-4116-A39B-CC990BE54D03}" type="pres">
      <dgm:prSet presAssocID="{2C6780D6-E154-4372-9701-CD728DE270E4}" presName="thickLine" presStyleLbl="alignNode1" presStyleIdx="2" presStyleCnt="6"/>
      <dgm:spPr/>
    </dgm:pt>
    <dgm:pt modelId="{5A694763-4B43-4BF7-BDDB-0C93CAF40A27}" type="pres">
      <dgm:prSet presAssocID="{2C6780D6-E154-4372-9701-CD728DE270E4}" presName="horz1" presStyleCnt="0"/>
      <dgm:spPr/>
    </dgm:pt>
    <dgm:pt modelId="{85A532ED-6097-4607-880A-C542BFC7D735}" type="pres">
      <dgm:prSet presAssocID="{2C6780D6-E154-4372-9701-CD728DE270E4}" presName="tx1" presStyleLbl="revTx" presStyleIdx="2" presStyleCnt="6"/>
      <dgm:spPr/>
    </dgm:pt>
    <dgm:pt modelId="{EC8E85DF-7382-490E-AAB7-0892FCC35FC8}" type="pres">
      <dgm:prSet presAssocID="{2C6780D6-E154-4372-9701-CD728DE270E4}" presName="vert1" presStyleCnt="0"/>
      <dgm:spPr/>
    </dgm:pt>
    <dgm:pt modelId="{11DA51E7-2321-4CDA-A1B3-2CCEED36A77B}" type="pres">
      <dgm:prSet presAssocID="{29A01307-D50D-4E5E-8A76-8229EDF90E05}" presName="thickLine" presStyleLbl="alignNode1" presStyleIdx="3" presStyleCnt="6"/>
      <dgm:spPr/>
    </dgm:pt>
    <dgm:pt modelId="{CA0376E4-6828-4C1B-BA79-BC808A89A44E}" type="pres">
      <dgm:prSet presAssocID="{29A01307-D50D-4E5E-8A76-8229EDF90E05}" presName="horz1" presStyleCnt="0"/>
      <dgm:spPr/>
    </dgm:pt>
    <dgm:pt modelId="{CCFCD9F0-5CA4-4755-A3CD-7BA04319A36B}" type="pres">
      <dgm:prSet presAssocID="{29A01307-D50D-4E5E-8A76-8229EDF90E05}" presName="tx1" presStyleLbl="revTx" presStyleIdx="3" presStyleCnt="6"/>
      <dgm:spPr/>
    </dgm:pt>
    <dgm:pt modelId="{23C764B0-B724-4214-97BB-2B2CB24A1AD3}" type="pres">
      <dgm:prSet presAssocID="{29A01307-D50D-4E5E-8A76-8229EDF90E05}" presName="vert1" presStyleCnt="0"/>
      <dgm:spPr/>
    </dgm:pt>
    <dgm:pt modelId="{575529CF-1D49-443F-AEFB-C3789AC29242}" type="pres">
      <dgm:prSet presAssocID="{B2D7E0DC-71EA-44D4-9F60-01016ABD3B8C}" presName="thickLine" presStyleLbl="alignNode1" presStyleIdx="4" presStyleCnt="6"/>
      <dgm:spPr/>
    </dgm:pt>
    <dgm:pt modelId="{3EA6A2B3-489F-46BE-8B05-DE9B8454A456}" type="pres">
      <dgm:prSet presAssocID="{B2D7E0DC-71EA-44D4-9F60-01016ABD3B8C}" presName="horz1" presStyleCnt="0"/>
      <dgm:spPr/>
    </dgm:pt>
    <dgm:pt modelId="{414F0422-B728-4383-BE0B-3A2A88E2ADF6}" type="pres">
      <dgm:prSet presAssocID="{B2D7E0DC-71EA-44D4-9F60-01016ABD3B8C}" presName="tx1" presStyleLbl="revTx" presStyleIdx="4" presStyleCnt="6"/>
      <dgm:spPr/>
    </dgm:pt>
    <dgm:pt modelId="{23AC4E1D-3541-43D0-BD84-AF5E2EC05BC2}" type="pres">
      <dgm:prSet presAssocID="{B2D7E0DC-71EA-44D4-9F60-01016ABD3B8C}" presName="vert1" presStyleCnt="0"/>
      <dgm:spPr/>
    </dgm:pt>
    <dgm:pt modelId="{681EED42-9AD4-4BFC-82CA-3F4236FF8228}" type="pres">
      <dgm:prSet presAssocID="{2671F3DB-F095-4874-B7CE-DC6BB887B197}" presName="thickLine" presStyleLbl="alignNode1" presStyleIdx="5" presStyleCnt="6"/>
      <dgm:spPr/>
    </dgm:pt>
    <dgm:pt modelId="{C54F2DA5-BD69-4AD8-88B7-A82232FE499D}" type="pres">
      <dgm:prSet presAssocID="{2671F3DB-F095-4874-B7CE-DC6BB887B197}" presName="horz1" presStyleCnt="0"/>
      <dgm:spPr/>
    </dgm:pt>
    <dgm:pt modelId="{5B4D3B24-37C9-4B1C-98B5-C72231C89412}" type="pres">
      <dgm:prSet presAssocID="{2671F3DB-F095-4874-B7CE-DC6BB887B197}" presName="tx1" presStyleLbl="revTx" presStyleIdx="5" presStyleCnt="6"/>
      <dgm:spPr/>
    </dgm:pt>
    <dgm:pt modelId="{7D4F08D4-3CB1-4117-AADA-ECF6070AF008}" type="pres">
      <dgm:prSet presAssocID="{2671F3DB-F095-4874-B7CE-DC6BB887B197}" presName="vert1" presStyleCnt="0"/>
      <dgm:spPr/>
    </dgm:pt>
  </dgm:ptLst>
  <dgm:cxnLst>
    <dgm:cxn modelId="{E2060E02-2B0E-4B84-A491-69D4E9FEFB30}" srcId="{9D532397-04EB-48B5-A057-229C9262728C}" destId="{B2D7E0DC-71EA-44D4-9F60-01016ABD3B8C}" srcOrd="4" destOrd="0" parTransId="{9498F631-14B9-4E9A-ACD1-28E87BB64C83}" sibTransId="{CB6F3960-66DE-4833-8489-6C698E44D76F}"/>
    <dgm:cxn modelId="{35830620-9E9B-41A6-BB4B-7011B3BBC330}" type="presOf" srcId="{B2D7E0DC-71EA-44D4-9F60-01016ABD3B8C}" destId="{414F0422-B728-4383-BE0B-3A2A88E2ADF6}" srcOrd="0" destOrd="0" presId="urn:microsoft.com/office/officeart/2008/layout/LinedList"/>
    <dgm:cxn modelId="{F89DC233-9F7E-4A5C-B45E-FC5144F87A76}" type="presOf" srcId="{9D532397-04EB-48B5-A057-229C9262728C}" destId="{4093B3AF-A787-4CAF-9036-34CDDFC1E883}" srcOrd="0" destOrd="0" presId="urn:microsoft.com/office/officeart/2008/layout/LinedList"/>
    <dgm:cxn modelId="{A0346337-4406-463A-A088-EF67B80457CD}" type="presOf" srcId="{2C6780D6-E154-4372-9701-CD728DE270E4}" destId="{85A532ED-6097-4607-880A-C542BFC7D735}" srcOrd="0" destOrd="0" presId="urn:microsoft.com/office/officeart/2008/layout/LinedList"/>
    <dgm:cxn modelId="{9AB0BB60-2D9C-4F0A-8A83-8AB593FB6D6C}" srcId="{9D532397-04EB-48B5-A057-229C9262728C}" destId="{29A01307-D50D-4E5E-8A76-8229EDF90E05}" srcOrd="3" destOrd="0" parTransId="{B0E9475E-CFBB-4B3F-857D-6DD8A6A6735C}" sibTransId="{85B84DF7-ECEC-4D0B-8C22-2C71EDD6C3E6}"/>
    <dgm:cxn modelId="{81B18642-201C-48F2-8D88-DD2B7216680B}" srcId="{9D532397-04EB-48B5-A057-229C9262728C}" destId="{2C6780D6-E154-4372-9701-CD728DE270E4}" srcOrd="2" destOrd="0" parTransId="{72960B6F-F0B5-4C5A-A171-8AD609B3C557}" sibTransId="{2FBDE725-F989-4CC0-8B5B-CFF54C23EC5F}"/>
    <dgm:cxn modelId="{FB1E2D63-4DF2-4AC3-AD1D-B30D0E7EC55E}" srcId="{9D532397-04EB-48B5-A057-229C9262728C}" destId="{A473A4C4-3B2C-4A9A-A4F9-82E8A894F1F8}" srcOrd="1" destOrd="0" parTransId="{497E8980-2329-47F4-836A-45F36F223B84}" sibTransId="{E6CB23D0-25CC-4F43-AE5F-82D91DAE6B2E}"/>
    <dgm:cxn modelId="{0C80AD73-3DF1-40FC-A3A3-54BE5C4DAC68}" type="presOf" srcId="{A473A4C4-3B2C-4A9A-A4F9-82E8A894F1F8}" destId="{28E0E5E8-6D0B-4318-B852-C3CD14AF9072}" srcOrd="0" destOrd="0" presId="urn:microsoft.com/office/officeart/2008/layout/LinedList"/>
    <dgm:cxn modelId="{420897D4-D524-4C35-8108-687EB8FAFCD1}" srcId="{9D532397-04EB-48B5-A057-229C9262728C}" destId="{90BAEF38-2DA2-4987-9815-C357FBDB3D25}" srcOrd="0" destOrd="0" parTransId="{C68D8F7A-C41F-45E6-AD7B-393B79E3E3C9}" sibTransId="{8A0C4D31-4170-4A8B-8A01-691392F75A9A}"/>
    <dgm:cxn modelId="{D37C4BDB-F0D5-4FF4-8757-CE58C54F4DE1}" type="presOf" srcId="{29A01307-D50D-4E5E-8A76-8229EDF90E05}" destId="{CCFCD9F0-5CA4-4755-A3CD-7BA04319A36B}" srcOrd="0" destOrd="0" presId="urn:microsoft.com/office/officeart/2008/layout/LinedList"/>
    <dgm:cxn modelId="{561E17E8-6A79-4C7E-BE8C-F8E60B8571B8}" type="presOf" srcId="{2671F3DB-F095-4874-B7CE-DC6BB887B197}" destId="{5B4D3B24-37C9-4B1C-98B5-C72231C89412}" srcOrd="0" destOrd="0" presId="urn:microsoft.com/office/officeart/2008/layout/LinedList"/>
    <dgm:cxn modelId="{72C54BF1-11D6-4818-82D8-A4105FA05291}" srcId="{9D532397-04EB-48B5-A057-229C9262728C}" destId="{2671F3DB-F095-4874-B7CE-DC6BB887B197}" srcOrd="5" destOrd="0" parTransId="{40E1C1F7-B0C1-4DDC-A223-C44C86B99D29}" sibTransId="{6E3F83CC-4632-4655-BD7C-EDFD442183BD}"/>
    <dgm:cxn modelId="{7171A5FC-CC49-4874-9211-1BB6BAC5C3A5}" type="presOf" srcId="{90BAEF38-2DA2-4987-9815-C357FBDB3D25}" destId="{D2DD9C36-2E45-4399-8B92-C7912558FC73}" srcOrd="0" destOrd="0" presId="urn:microsoft.com/office/officeart/2008/layout/LinedList"/>
    <dgm:cxn modelId="{1F9FAD28-21B0-435E-B020-42AE998947F4}" type="presParOf" srcId="{4093B3AF-A787-4CAF-9036-34CDDFC1E883}" destId="{963A1DB9-3A25-451B-873D-D0D7DF7595B8}" srcOrd="0" destOrd="0" presId="urn:microsoft.com/office/officeart/2008/layout/LinedList"/>
    <dgm:cxn modelId="{FEACA2F1-A4FA-4042-A1C1-13AC7A8B3767}" type="presParOf" srcId="{4093B3AF-A787-4CAF-9036-34CDDFC1E883}" destId="{DFF12248-0CAB-46C6-BC94-10DAA0B23BF3}" srcOrd="1" destOrd="0" presId="urn:microsoft.com/office/officeart/2008/layout/LinedList"/>
    <dgm:cxn modelId="{1E07009B-FBB9-468F-9E8F-023FA01CD68D}" type="presParOf" srcId="{DFF12248-0CAB-46C6-BC94-10DAA0B23BF3}" destId="{D2DD9C36-2E45-4399-8B92-C7912558FC73}" srcOrd="0" destOrd="0" presId="urn:microsoft.com/office/officeart/2008/layout/LinedList"/>
    <dgm:cxn modelId="{8E5D7536-C433-4B80-B997-ACC094484CF4}" type="presParOf" srcId="{DFF12248-0CAB-46C6-BC94-10DAA0B23BF3}" destId="{DAF5D62A-980A-4B60-953A-0202C8D974D9}" srcOrd="1" destOrd="0" presId="urn:microsoft.com/office/officeart/2008/layout/LinedList"/>
    <dgm:cxn modelId="{3D4A28F8-4F59-4DBB-8FDF-EBD3D8217290}" type="presParOf" srcId="{4093B3AF-A787-4CAF-9036-34CDDFC1E883}" destId="{602256D4-701D-4575-8A1F-7383D29A6DF3}" srcOrd="2" destOrd="0" presId="urn:microsoft.com/office/officeart/2008/layout/LinedList"/>
    <dgm:cxn modelId="{9D8A2C72-3983-4986-BD79-057EC2923F71}" type="presParOf" srcId="{4093B3AF-A787-4CAF-9036-34CDDFC1E883}" destId="{391EAA4D-2E77-4352-9797-2CCA23CA4D33}" srcOrd="3" destOrd="0" presId="urn:microsoft.com/office/officeart/2008/layout/LinedList"/>
    <dgm:cxn modelId="{2824F131-F6A3-40B7-9F91-C7042ABA2F53}" type="presParOf" srcId="{391EAA4D-2E77-4352-9797-2CCA23CA4D33}" destId="{28E0E5E8-6D0B-4318-B852-C3CD14AF9072}" srcOrd="0" destOrd="0" presId="urn:microsoft.com/office/officeart/2008/layout/LinedList"/>
    <dgm:cxn modelId="{C263F39C-2FE6-46DB-A6D1-79348CA7D8C5}" type="presParOf" srcId="{391EAA4D-2E77-4352-9797-2CCA23CA4D33}" destId="{0C59233A-8ADE-4C61-833F-4B407DBEE74B}" srcOrd="1" destOrd="0" presId="urn:microsoft.com/office/officeart/2008/layout/LinedList"/>
    <dgm:cxn modelId="{57A36015-F733-4FE1-90F1-B885BFDF6EE4}" type="presParOf" srcId="{4093B3AF-A787-4CAF-9036-34CDDFC1E883}" destId="{F540E47E-14FC-4116-A39B-CC990BE54D03}" srcOrd="4" destOrd="0" presId="urn:microsoft.com/office/officeart/2008/layout/LinedList"/>
    <dgm:cxn modelId="{9CB10B79-0B5F-4243-9D41-E069D6A9A8B2}" type="presParOf" srcId="{4093B3AF-A787-4CAF-9036-34CDDFC1E883}" destId="{5A694763-4B43-4BF7-BDDB-0C93CAF40A27}" srcOrd="5" destOrd="0" presId="urn:microsoft.com/office/officeart/2008/layout/LinedList"/>
    <dgm:cxn modelId="{51A1DA3F-9797-461D-BFE7-89EFA925BAC8}" type="presParOf" srcId="{5A694763-4B43-4BF7-BDDB-0C93CAF40A27}" destId="{85A532ED-6097-4607-880A-C542BFC7D735}" srcOrd="0" destOrd="0" presId="urn:microsoft.com/office/officeart/2008/layout/LinedList"/>
    <dgm:cxn modelId="{4984D966-FDAA-41E0-81A0-63F1A5FA9176}" type="presParOf" srcId="{5A694763-4B43-4BF7-BDDB-0C93CAF40A27}" destId="{EC8E85DF-7382-490E-AAB7-0892FCC35FC8}" srcOrd="1" destOrd="0" presId="urn:microsoft.com/office/officeart/2008/layout/LinedList"/>
    <dgm:cxn modelId="{10DFF998-DD87-4713-9688-A3B0B71C5065}" type="presParOf" srcId="{4093B3AF-A787-4CAF-9036-34CDDFC1E883}" destId="{11DA51E7-2321-4CDA-A1B3-2CCEED36A77B}" srcOrd="6" destOrd="0" presId="urn:microsoft.com/office/officeart/2008/layout/LinedList"/>
    <dgm:cxn modelId="{9F81F6E4-E42E-4D14-9235-89014F2AACC5}" type="presParOf" srcId="{4093B3AF-A787-4CAF-9036-34CDDFC1E883}" destId="{CA0376E4-6828-4C1B-BA79-BC808A89A44E}" srcOrd="7" destOrd="0" presId="urn:microsoft.com/office/officeart/2008/layout/LinedList"/>
    <dgm:cxn modelId="{39670D70-E419-49BD-B044-90948FA07C37}" type="presParOf" srcId="{CA0376E4-6828-4C1B-BA79-BC808A89A44E}" destId="{CCFCD9F0-5CA4-4755-A3CD-7BA04319A36B}" srcOrd="0" destOrd="0" presId="urn:microsoft.com/office/officeart/2008/layout/LinedList"/>
    <dgm:cxn modelId="{713F19A3-91CB-468D-BF01-8944C1E85D36}" type="presParOf" srcId="{CA0376E4-6828-4C1B-BA79-BC808A89A44E}" destId="{23C764B0-B724-4214-97BB-2B2CB24A1AD3}" srcOrd="1" destOrd="0" presId="urn:microsoft.com/office/officeart/2008/layout/LinedList"/>
    <dgm:cxn modelId="{78DE0ACE-2DAF-4410-A8DC-D9DD04C38E92}" type="presParOf" srcId="{4093B3AF-A787-4CAF-9036-34CDDFC1E883}" destId="{575529CF-1D49-443F-AEFB-C3789AC29242}" srcOrd="8" destOrd="0" presId="urn:microsoft.com/office/officeart/2008/layout/LinedList"/>
    <dgm:cxn modelId="{5CB2D7C2-40EF-4977-A70C-D3CF6616C015}" type="presParOf" srcId="{4093B3AF-A787-4CAF-9036-34CDDFC1E883}" destId="{3EA6A2B3-489F-46BE-8B05-DE9B8454A456}" srcOrd="9" destOrd="0" presId="urn:microsoft.com/office/officeart/2008/layout/LinedList"/>
    <dgm:cxn modelId="{7DDB24ED-F24F-4655-BD24-3D359811B307}" type="presParOf" srcId="{3EA6A2B3-489F-46BE-8B05-DE9B8454A456}" destId="{414F0422-B728-4383-BE0B-3A2A88E2ADF6}" srcOrd="0" destOrd="0" presId="urn:microsoft.com/office/officeart/2008/layout/LinedList"/>
    <dgm:cxn modelId="{F75B8444-4764-4603-B253-2DFC13325ADF}" type="presParOf" srcId="{3EA6A2B3-489F-46BE-8B05-DE9B8454A456}" destId="{23AC4E1D-3541-43D0-BD84-AF5E2EC05BC2}" srcOrd="1" destOrd="0" presId="urn:microsoft.com/office/officeart/2008/layout/LinedList"/>
    <dgm:cxn modelId="{FFBAB5B4-31C1-4C83-9DD0-F565C617B03F}" type="presParOf" srcId="{4093B3AF-A787-4CAF-9036-34CDDFC1E883}" destId="{681EED42-9AD4-4BFC-82CA-3F4236FF8228}" srcOrd="10" destOrd="0" presId="urn:microsoft.com/office/officeart/2008/layout/LinedList"/>
    <dgm:cxn modelId="{A674BD66-29F1-449D-A289-3B620DF6536C}" type="presParOf" srcId="{4093B3AF-A787-4CAF-9036-34CDDFC1E883}" destId="{C54F2DA5-BD69-4AD8-88B7-A82232FE499D}" srcOrd="11" destOrd="0" presId="urn:microsoft.com/office/officeart/2008/layout/LinedList"/>
    <dgm:cxn modelId="{81298484-5C99-442B-B478-337B0C0FE1FA}" type="presParOf" srcId="{C54F2DA5-BD69-4AD8-88B7-A82232FE499D}" destId="{5B4D3B24-37C9-4B1C-98B5-C72231C89412}" srcOrd="0" destOrd="0" presId="urn:microsoft.com/office/officeart/2008/layout/LinedList"/>
    <dgm:cxn modelId="{61BC8833-AC63-4076-8203-FAE8167EE8E1}" type="presParOf" srcId="{C54F2DA5-BD69-4AD8-88B7-A82232FE499D}" destId="{7D4F08D4-3CB1-4117-AADA-ECF6070AF0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1DB9-3A25-451B-873D-D0D7DF7595B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D9C36-2E45-4399-8B92-C7912558FC73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>
              <a:hlinkClick xmlns:r="http://schemas.openxmlformats.org/officeDocument/2006/relationships" r:id="rId1"/>
            </a:rPr>
            <a:t>Lambda Native</a:t>
          </a:r>
          <a:r>
            <a:rPr lang="en-AU" sz="2800" kern="1200" dirty="0"/>
            <a:t> – Zac Charles</a:t>
          </a:r>
          <a:endParaRPr lang="en-US" sz="2800" kern="1200" dirty="0"/>
        </a:p>
      </dsp:txBody>
      <dsp:txXfrm>
        <a:off x="0" y="2703"/>
        <a:ext cx="6900512" cy="921789"/>
      </dsp:txXfrm>
    </dsp:sp>
    <dsp:sp modelId="{602256D4-701D-4575-8A1F-7383D29A6DF3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0E5E8-6D0B-4318-B852-C3CD14AF9072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Claims Invocation improvements of up to 10X</a:t>
          </a:r>
          <a:endParaRPr lang="en-US" sz="2800" kern="1200" dirty="0"/>
        </a:p>
      </dsp:txBody>
      <dsp:txXfrm>
        <a:off x="0" y="924492"/>
        <a:ext cx="6900512" cy="921789"/>
      </dsp:txXfrm>
    </dsp:sp>
    <dsp:sp modelId="{F540E47E-14FC-4116-A39B-CC990BE54D0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532ED-6097-4607-880A-C542BFC7D735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Custom Lambda Runtime</a:t>
          </a:r>
          <a:endParaRPr lang="en-US" sz="2800" kern="1200" dirty="0"/>
        </a:p>
      </dsp:txBody>
      <dsp:txXfrm>
        <a:off x="0" y="1846281"/>
        <a:ext cx="6900512" cy="921789"/>
      </dsp:txXfrm>
    </dsp:sp>
    <dsp:sp modelId="{11DA51E7-2321-4CDA-A1B3-2CCEED36A77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CD9F0-5CA4-4755-A3CD-7BA04319A36B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ReadyToRun</a:t>
          </a:r>
          <a:r>
            <a:rPr lang="en-AU" sz="2800" kern="1200" dirty="0"/>
            <a:t> + Self-Contained deployment</a:t>
          </a:r>
          <a:endParaRPr lang="en-US" sz="2800" kern="1200" dirty="0"/>
        </a:p>
      </dsp:txBody>
      <dsp:txXfrm>
        <a:off x="0" y="2768070"/>
        <a:ext cx="6900512" cy="921789"/>
      </dsp:txXfrm>
    </dsp:sp>
    <dsp:sp modelId="{575529CF-1D49-443F-AEFB-C3789AC2924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F0422-B728-4383-BE0B-3A2A88E2ADF6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Trimmed Self-Contained: </a:t>
          </a:r>
          <a:r>
            <a:rPr lang="en-AU" sz="2800" kern="1200" dirty="0" err="1"/>
            <a:t>.Net</a:t>
          </a:r>
          <a:r>
            <a:rPr lang="en-AU" sz="2800" kern="1200" dirty="0"/>
            <a:t> 6</a:t>
          </a:r>
          <a:endParaRPr lang="en-US" sz="2800" kern="1200" dirty="0"/>
        </a:p>
      </dsp:txBody>
      <dsp:txXfrm>
        <a:off x="0" y="3689859"/>
        <a:ext cx="6900512" cy="921789"/>
      </dsp:txXfrm>
    </dsp:sp>
    <dsp:sp modelId="{681EED42-9AD4-4BFC-82CA-3F4236FF8228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D3B24-37C9-4B1C-98B5-C72231C8941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 Why Not do this all the time?</a:t>
          </a:r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0A7B-F68D-42F0-836A-504E24AB177A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7A089-911A-4071-A7EB-75008F80A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8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a little bit about myself…</a:t>
            </a:r>
          </a:p>
          <a:p>
            <a:r>
              <a:rPr lang="en-US" dirty="0"/>
              <a:t>I’ve been hacking code since 1997… it goes quick when you say it fast.</a:t>
            </a:r>
          </a:p>
          <a:p>
            <a:r>
              <a:rPr lang="en-US" dirty="0"/>
              <a:t>Fun fact, when I first started my career, I kept saying “I give myself 5 years in this industry… then I’ve </a:t>
            </a:r>
            <a:r>
              <a:rPr lang="en-US" dirty="0" err="1"/>
              <a:t>gotta</a:t>
            </a:r>
            <a:r>
              <a:rPr lang="en-US" dirty="0"/>
              <a:t> get out”… </a:t>
            </a:r>
          </a:p>
          <a:p>
            <a:r>
              <a:rPr lang="en-US" dirty="0"/>
              <a:t>After 15 years, I eventually convinced myself that I had to stop saying that….</a:t>
            </a:r>
          </a:p>
          <a:p>
            <a:r>
              <a:rPr lang="en-US" dirty="0"/>
              <a:t>I’m an AWS AND a Telstra Purple Ambassador… hoping for an overseas posting next round… We live in hope…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5412C-F645-E642-891E-AC0AC5023E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 the odd occasion when I have spare time, I love dancing Argentinian Tango. I’ve been doing for over 20 years now…</a:t>
            </a:r>
          </a:p>
          <a:p>
            <a:r>
              <a:rPr lang="en-AU" dirty="0"/>
              <a:t>Even tried to start my own tango school… Tango Duende …</a:t>
            </a:r>
          </a:p>
          <a:p>
            <a:r>
              <a:rPr lang="en-AU" dirty="0"/>
              <a:t>It was a financial failure, which speaks more to my business acumen than anything else…</a:t>
            </a:r>
          </a:p>
          <a:p>
            <a:r>
              <a:rPr lang="en-AU" dirty="0"/>
              <a:t>Still, I ended up falling in love with one of my students…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AFE0C-E1E2-4723-8218-A3FDB4D4247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92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And…. Well, let’s just say…</a:t>
            </a:r>
          </a:p>
          <a:p>
            <a:r>
              <a:rPr lang="en-AU" dirty="0"/>
              <a:t>We have a saying in our house… Never trust a tango teacher…</a:t>
            </a:r>
          </a:p>
          <a:p>
            <a:r>
              <a:rPr lang="en-AU" dirty="0"/>
              <a:t>Words to live by…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AFE0C-E1E2-4723-8218-A3FDB4D4247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6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About 4 years ago, I was doing some git training with a client</a:t>
            </a:r>
          </a:p>
          <a:p>
            <a:r>
              <a:rPr lang="en-AU" dirty="0"/>
              <a:t>They told me that they had re-trained their entire development team from being a C# </a:t>
            </a:r>
            <a:r>
              <a:rPr lang="en-AU" dirty="0" err="1"/>
              <a:t>.Net</a:t>
            </a:r>
            <a:r>
              <a:rPr lang="en-AU" dirty="0"/>
              <a:t> shop to a python shop because of the unacceptable cold-start times of </a:t>
            </a:r>
            <a:r>
              <a:rPr lang="en-AU" dirty="0" err="1"/>
              <a:t>.Net</a:t>
            </a:r>
            <a:r>
              <a:rPr lang="en-AU" dirty="0"/>
              <a:t> core 2.1</a:t>
            </a:r>
          </a:p>
          <a:p>
            <a:r>
              <a:rPr lang="en-AU" dirty="0"/>
              <a:t>I was shocked, and couldn’t believe what I was hearing, but I had no evidence to counter their decision, but I knew in my heart of hearts that there was something not quite right here.</a:t>
            </a:r>
          </a:p>
          <a:p>
            <a:r>
              <a:rPr lang="en-AU" dirty="0"/>
              <a:t>This started me on a journey to understand what the real challenge here was, and so, I did a bit of research, and found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7A089-911A-4071-A7EB-75008F80A18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78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Yeah, </a:t>
            </a:r>
            <a:r>
              <a:rPr lang="en-AU" dirty="0" err="1"/>
              <a:t>.Net</a:t>
            </a:r>
            <a:r>
              <a:rPr lang="en-AU" dirty="0"/>
              <a:t> cold starts do </a:t>
            </a:r>
            <a:r>
              <a:rPr lang="en-AU" dirty="0" err="1"/>
              <a:t>kinda</a:t>
            </a:r>
            <a:r>
              <a:rPr lang="en-AU" dirty="0"/>
              <a:t> suck.</a:t>
            </a:r>
          </a:p>
          <a:p>
            <a:r>
              <a:rPr lang="en-AU" dirty="0"/>
              <a:t>I mean, it’s better than java, but that’s not really saying much.</a:t>
            </a:r>
          </a:p>
          <a:p>
            <a:r>
              <a:rPr lang="en-AU" dirty="0"/>
              <a:t>It’s 10X worse than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7A089-911A-4071-A7EB-75008F80A18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4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Just a quick note on this particular analysis, this is done by Aleksandr </a:t>
            </a:r>
            <a:r>
              <a:rPr lang="en-AU" dirty="0" err="1"/>
              <a:t>Filichkin</a:t>
            </a:r>
            <a:r>
              <a:rPr lang="en-AU" dirty="0"/>
              <a:t>, and in contrast to other Cold Start analyses that look at a minimal but ultimately useless lambda implementation, this tries to introduce a small level of reality by writing to DynamoDB. This means the need to include SDK libraries.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7A089-911A-4071-A7EB-75008F80A18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75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7A089-911A-4071-A7EB-75008F80A18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47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789-6F2C-D6D3-1A31-BA44F6214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AB7B1-A55A-4260-FE05-1157BC6A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1C39-26CA-7C74-81B1-44004A44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5355-9021-B479-A5B1-C4855696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3ED3-AF18-03E6-68CE-433A5FEF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4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E302-D31C-568C-DFC4-15485DDC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6DE9A-462A-28D0-4F17-033E35E1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8D0B4-B819-49C2-5435-1432166A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E284-FC01-E215-AC29-8BE18FBC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ADD1-46EA-2626-DCB1-DA710589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1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5E0D2-2567-0B9F-86DE-FEC073CF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BCC62-882B-3810-B018-A6CDC737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25497-16A9-5635-643A-B1C7B040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84324-8148-B604-B194-0BF55FE8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63941-483F-A393-BD56-403B19B1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2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2612-2085-9A9C-A61A-7F228FED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9A18-1CA5-463E-330D-E7EF0020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589EF-CAF8-1DF4-BD5B-AFE686B0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3F04-0A12-9622-12D3-E77A3FFF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B801-1487-8C18-EC18-B02F53CB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05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8406-BC03-F5A3-54EC-52567BD3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CBEE6-9FD2-B06A-EC25-B700219D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C846-6A5E-A6AE-76F5-3A44DF59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2870-828D-51C1-E0C0-BCD9A258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B3EAB-3392-79DB-2B32-D5891D5F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4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8E84-DE26-4BB2-97D9-3FFE7DE4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E9C8-C142-C04F-5E60-94B1AF7C4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82AB9-CF01-1F32-C598-15B28632A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4B142-DFC7-09D8-2A39-1F5D53B8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F69E-CA3D-8992-22DC-DC266B62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CC6C-7B9F-8188-A835-CD7E2605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CEA1-7270-0B90-F3FC-F67467DC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D1A19-8989-FE73-4E67-63CA5CD2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1584D-71A0-EE00-710E-0873995C0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2CB0A-4FCF-CB8B-47CA-218EDEA6E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DF8B0-F6C8-6D30-4ADD-1011126D8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766DB-E468-407B-40B3-F2CCA908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6B4BB-733B-EE65-7C21-75CEE5D9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A228C-8393-D179-0C47-6465CAE0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8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B80B-8BD2-E429-5F19-EB0B49B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53AEC-419F-A09F-CBFC-306F2257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5279F-AE54-521D-A20E-477A990B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A5F8C-764E-A829-6C74-D190B0E5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58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4AD8E-0C39-3D15-ECF2-7147CEA5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067E6-195A-4932-D7DB-CA61CC0F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4B7F4-6FC4-F485-9E85-4910F49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0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AC13-F7E3-756C-71BB-FF41F71E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86D3-91D7-3DBB-B9E5-13DA4A9A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6173F-159F-047A-2D3F-77795371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D13-BDFD-8F97-56F9-23AD20B3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DD7D-2B31-7FD7-7F5C-3827580F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18CA3-721A-83B5-B478-0DBB559A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8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3807-7100-AAA0-A9B0-DA99D2F6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4F59A-0827-1A37-C6F4-8C157E7D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2D8E9-8547-4669-9E9E-440AE57F4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C9071-2C7A-DA3D-0A7C-045B74DB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C895-B721-8269-799D-7CA32E9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369D1-9FAC-4482-F920-F255BE9D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78B4E-95E9-D792-B48D-797B7A17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A74C-8B49-3262-06CD-C2FFB9C85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70BF-C72F-743A-AFCE-64D3A8923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9C9F-F467-4B2F-8B84-C0300ADD99C6}" type="datetimeFigureOut">
              <a:rPr lang="en-AU" smtClean="0"/>
              <a:t>10/09/2022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B07E-CB77-A89F-4B5E-80467F1CA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9AA7C-2627-A0C4-934C-03A580CB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6361-2B94-4E41-A2FF-9B097A99A4F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66C9B-4BA9-0D83-4126-6764B7D302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92800" y="6705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71896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a-aleks.medium.com/aws-lambda-battle-2021-performance-comparison-for-all-languages-c1b441005fd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a-aleks.medium.com/aws-lambda-battle-2021-performance-comparison-for-all-languages-c1b441005fd1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a-aleks.medium.com/aws-lambda-battle-2021-performance-comparison-for-all-languages-c1b441005fd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a-aleks.medium.com/aws-lambda-battle-2021-performance-comparison-for-all-languages-c1b441005fd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blogs/compute/introducing-the-net-6-runtime-for-aws-lambda/#:~:text=Using%20source%20generator%20for%20JSON%20serializa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a-aleks.medium.com/aws-lambda-battle-2021-performance-comparison-for-all-languages-c1b441005fd1" TargetMode="External"/><Relationship Id="rId2" Type="http://schemas.openxmlformats.org/officeDocument/2006/relationships/hyperlink" Target="https://devblogs.microsoft.com/dotnet/performance-improvements-in-net-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ttjbaldwin.github.io/aws/serverless/dotnet/2021/06/15/ready-to-run-analysis.html" TargetMode="External"/><Relationship Id="rId5" Type="http://schemas.openxmlformats.org/officeDocument/2006/relationships/hyperlink" Target="https://scottjbaldwin.github.io/aws/serverless/dotnet/2021/05/01/lukewarm-starts.html" TargetMode="External"/><Relationship Id="rId4" Type="http://schemas.openxmlformats.org/officeDocument/2006/relationships/hyperlink" Target="https://medium.com/@zaccharles/making-net-aws-lambda-functions-start-10x-faster-using-lambdanative-8e53d6f12c9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lia-aleks.medium.com/aws-lambda-battle-2021-performance-comparison-for-all-languages-c1b441005fd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lia-aleks.medium.com/aws-lambda-battle-2021-performance-comparison-for-all-languages-c1b441005fd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01AC-79DC-134F-8D1F-22286605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Me</a:t>
            </a:r>
          </a:p>
        </p:txBody>
      </p:sp>
      <p:pic>
        <p:nvPicPr>
          <p:cNvPr id="10" name="Content Placeholder 9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142184C-1EAA-4A4D-A93B-A2E6FAB46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264"/>
          <a:stretch/>
        </p:blipFill>
        <p:spPr>
          <a:xfrm>
            <a:off x="673749" y="370320"/>
            <a:ext cx="3716238" cy="4051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5DE6E1C-CD03-9F4C-AC22-17A49E9AE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2" r="3831"/>
          <a:stretch/>
        </p:blipFill>
        <p:spPr>
          <a:xfrm>
            <a:off x="7765730" y="2516611"/>
            <a:ext cx="3487091" cy="2077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B151F-B8B5-4847-A8DA-EBF7D70FCCE7}"/>
              </a:ext>
            </a:extLst>
          </p:cNvPr>
          <p:cNvSpPr txBox="1"/>
          <p:nvPr/>
        </p:nvSpPr>
        <p:spPr>
          <a:xfrm>
            <a:off x="4793019" y="4890862"/>
            <a:ext cx="6725232" cy="143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Scott Baldwin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Professional Software Engineer since 1997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Managing Consultant – Telstra Purple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AWS Ambassador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Telstra Purple Ambassador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797541A-643B-0A47-95DC-69572DA23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232" y="2790506"/>
            <a:ext cx="2533466" cy="180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E279CA-8358-596D-6D75-5FB734C475F1}"/>
              </a:ext>
            </a:extLst>
          </p:cNvPr>
          <p:cNvSpPr txBox="1"/>
          <p:nvPr/>
        </p:nvSpPr>
        <p:spPr>
          <a:xfrm>
            <a:off x="4715232" y="370320"/>
            <a:ext cx="62370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Performance Tuning </a:t>
            </a:r>
            <a:r>
              <a:rPr lang="en-AU" sz="4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.Net</a:t>
            </a:r>
            <a:r>
              <a:rPr lang="en-AU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Lambdas</a:t>
            </a:r>
            <a:endParaRPr lang="en-A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29D0-0BAE-5918-CBCD-CE1C1661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Gets Worse…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07E6-222A-36AD-CEEE-AC0709CF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JIT Compilation is per method</a:t>
            </a:r>
          </a:p>
          <a:p>
            <a:r>
              <a:rPr lang="en-AU" dirty="0"/>
              <a:t>Lukewarm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3EDA6-36CE-48F2-8F0F-DD48F9D3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9" y="2930914"/>
            <a:ext cx="10839001" cy="2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90B51-754D-2192-2EF0-FCD733DC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19" y="368568"/>
            <a:ext cx="8064914" cy="2635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63BD-BA3B-E3A5-1B77-DCC8DDC0402C}"/>
              </a:ext>
            </a:extLst>
          </p:cNvPr>
          <p:cNvSpPr txBox="1"/>
          <p:nvPr/>
        </p:nvSpPr>
        <p:spPr>
          <a:xfrm>
            <a:off x="543994" y="1316928"/>
            <a:ext cx="196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Cold Start: 4766ms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7A061-AE9F-B009-BE5E-5917476B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19" y="3278061"/>
            <a:ext cx="8064914" cy="2711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D4A77-B8F5-2A14-6268-F438BA04709C}"/>
              </a:ext>
            </a:extLst>
          </p:cNvPr>
          <p:cNvSpPr txBox="1"/>
          <p:nvPr/>
        </p:nvSpPr>
        <p:spPr>
          <a:xfrm>
            <a:off x="543994" y="4733364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Lukewarm Start: 1120ms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92AAC-749D-69C6-C21C-6556EE8C003B}"/>
              </a:ext>
            </a:extLst>
          </p:cNvPr>
          <p:cNvSpPr/>
          <p:nvPr/>
        </p:nvSpPr>
        <p:spPr>
          <a:xfrm>
            <a:off x="3259567" y="2226833"/>
            <a:ext cx="4593515" cy="182880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B7552-2319-486C-C93B-51D7C9AAA8DC}"/>
              </a:ext>
            </a:extLst>
          </p:cNvPr>
          <p:cNvSpPr txBox="1"/>
          <p:nvPr/>
        </p:nvSpPr>
        <p:spPr>
          <a:xfrm>
            <a:off x="543994" y="632011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P95: 116ms</a:t>
            </a:r>
          </a:p>
        </p:txBody>
      </p:sp>
    </p:spTree>
    <p:extLst>
      <p:ext uri="{BB962C8B-B14F-4D97-AF65-F5344CB8AC3E}">
        <p14:creationId xmlns:p14="http://schemas.microsoft.com/office/powerpoint/2010/main" val="335467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F320-EB51-1FBA-CFED-4078163E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 dirty="0"/>
              <a:t>Quick recap on goals…</a:t>
            </a:r>
          </a:p>
        </p:txBody>
      </p:sp>
      <p:pic>
        <p:nvPicPr>
          <p:cNvPr id="5" name="Picture 4" descr="Close up photo of a microphone in an outdoor concert">
            <a:extLst>
              <a:ext uri="{FF2B5EF4-FFF2-40B4-BE49-F238E27FC236}">
                <a16:creationId xmlns:a16="http://schemas.microsoft.com/office/drawing/2014/main" id="{4A8AA280-7393-4DA4-C05F-D382FC9F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r="3138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8EB3-E20C-EE16-E51C-EEE30700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595282"/>
            <a:ext cx="7189514" cy="3595206"/>
          </a:xfrm>
        </p:spPr>
        <p:txBody>
          <a:bodyPr>
            <a:normAutofit/>
          </a:bodyPr>
          <a:lstStyle/>
          <a:p>
            <a:r>
              <a:rPr lang="en-AU" sz="2200" dirty="0"/>
              <a:t>Deep-dive into the challenges of </a:t>
            </a:r>
            <a:r>
              <a:rPr lang="en-AU" sz="2200" dirty="0" err="1"/>
              <a:t>.Net</a:t>
            </a:r>
            <a:r>
              <a:rPr lang="en-AU" sz="2200" dirty="0"/>
              <a:t> Lambda Cold Start</a:t>
            </a:r>
          </a:p>
          <a:p>
            <a:r>
              <a:rPr lang="en-AU" sz="2200" dirty="0"/>
              <a:t>Convince you that these issues can be overcome</a:t>
            </a:r>
          </a:p>
          <a:p>
            <a:endParaRPr lang="en-AU" sz="2200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59F3D2D-06F4-07E4-3F1C-C76867DD2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9203" y="2455612"/>
            <a:ext cx="637211" cy="637211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C9803A2E-33B8-0670-8618-762A30B94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437" y="2958354"/>
            <a:ext cx="637211" cy="6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DFE21-D1AF-8FD5-94FF-811832E0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 dirty="0"/>
              <a:t>What am I missing?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94CD-D927-8776-26A7-A4FC9CA3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69545" cy="3320668"/>
          </a:xfrm>
        </p:spPr>
        <p:txBody>
          <a:bodyPr>
            <a:normAutofit/>
          </a:bodyPr>
          <a:lstStyle/>
          <a:p>
            <a:r>
              <a:rPr lang="en-AU" sz="2200" dirty="0"/>
              <a:t>JIT Compilation done on Background thread</a:t>
            </a:r>
          </a:p>
          <a:p>
            <a:r>
              <a:rPr lang="en-AU" sz="2200" dirty="0"/>
              <a:t>Threads require CPU</a:t>
            </a:r>
          </a:p>
          <a:p>
            <a:r>
              <a:rPr lang="en-AU" sz="2200" dirty="0"/>
              <a:t>256MB is the default in templates</a:t>
            </a:r>
          </a:p>
          <a:p>
            <a:r>
              <a:rPr lang="en-AU" sz="2200" dirty="0"/>
              <a:t>In Lambda CPU </a:t>
            </a:r>
            <a:r>
              <a:rPr lang="en-AU" sz="2200" dirty="0">
                <a:sym typeface="Wingdings" panose="05000000000000000000" pitchFamily="2" charset="2"/>
              </a:rPr>
              <a:t> Memory</a:t>
            </a:r>
            <a:endParaRPr lang="en-AU" sz="2200" dirty="0"/>
          </a:p>
          <a:p>
            <a:r>
              <a:rPr lang="en-AU" sz="2200" dirty="0"/>
              <a:t>&gt;CPU =&gt; faster JIT compilation =&gt; smaller Cold Start and Lukewarm start times</a:t>
            </a:r>
          </a:p>
        </p:txBody>
      </p:sp>
      <p:pic>
        <p:nvPicPr>
          <p:cNvPr id="2050" name="Picture 2" descr="What is a CPU? A beginner's guide to processors | Trusted Reviews">
            <a:extLst>
              <a:ext uri="{FF2B5EF4-FFF2-40B4-BE49-F238E27FC236}">
                <a16:creationId xmlns:a16="http://schemas.microsoft.com/office/drawing/2014/main" id="{85B01DAE-0D9A-9089-9F36-C8742B628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r="1590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0D627-9EEC-DFC3-7BC2-AADE046C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Invocation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B12E1-A61A-E08D-7451-A8AEA8C9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488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43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F1006-DC8E-F755-C1E3-53B7C2F1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Cold Start total</a:t>
            </a: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2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B12E1-A61A-E08D-7451-A8AEA8C9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85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12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64593-8E7C-E5EE-28E3-9BDC9EB1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Lukewarm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B12E1-A61A-E08D-7451-A8AEA8C9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84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44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81E4A-26E7-133C-805C-0256AE50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AU" sz="5200" dirty="0"/>
              <a:t>Comparison with other languages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260FFE-8736-DD33-7784-E69843884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2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DA1D3A-A62F-FC63-6F41-A721FA8046CB}"/>
              </a:ext>
            </a:extLst>
          </p:cNvPr>
          <p:cNvSpPr txBox="1"/>
          <p:nvPr/>
        </p:nvSpPr>
        <p:spPr>
          <a:xfrm>
            <a:off x="232261" y="6371471"/>
            <a:ext cx="117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https://filia-aleks.medium.com/aws-lambda-battle-2021-performance-comparison-for-all-languages-c1b441005fd1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28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1E4A-26E7-133C-805C-0256AE50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AU" sz="5200" dirty="0"/>
              <a:t>Comparison with other languages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260FFE-8736-DD33-7784-E69843884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69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224711-3492-94E1-8887-0DED1AFDF772}"/>
              </a:ext>
            </a:extLst>
          </p:cNvPr>
          <p:cNvSpPr txBox="1"/>
          <p:nvPr/>
        </p:nvSpPr>
        <p:spPr>
          <a:xfrm>
            <a:off x="232261" y="6371471"/>
            <a:ext cx="117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https://filia-aleks.medium.com/aws-lambda-battle-2021-performance-comparison-for-all-languages-c1b441005fd1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5140-33E0-78B8-54CD-A8AF2A72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 dirty="0" err="1"/>
              <a:t>ReadyToRun</a:t>
            </a:r>
            <a:r>
              <a:rPr lang="en-AU" sz="3600" dirty="0"/>
              <a:t> – Cold Start - Invocation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7B6FA-4624-EBA4-7326-1B1B2759E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76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9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F532790-0418-B854-2A80-4B9F0A1E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6" y="0"/>
            <a:ext cx="7955124" cy="11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34766 -7.40741E-7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D2F2A-B7CD-E1DF-4FCC-F566DBFB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ReadyToRun - Lukewarm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7B6FA-4624-EBA4-7326-1B1B2759E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7643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16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93186-5A85-F739-0901-29FC2E56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AU" sz="5400" dirty="0"/>
              <a:t>Can do even better!!!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87C258-44AB-872A-6A64-019E9C2C1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9728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84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A5B7B-BA74-961F-0D0B-312F8994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JIT is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.Net’s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Superpower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73FFCFB-B3DA-4171-EBF3-DD6D875FD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724" y="2509911"/>
            <a:ext cx="898345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4F1E5-32D3-F58E-C9E8-4C03E79DD9E1}"/>
              </a:ext>
            </a:extLst>
          </p:cNvPr>
          <p:cNvSpPr txBox="1"/>
          <p:nvPr/>
        </p:nvSpPr>
        <p:spPr>
          <a:xfrm>
            <a:off x="232261" y="6371471"/>
            <a:ext cx="117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https://filia-aleks.medium.com/aws-lambda-battle-2021-performance-comparison-for-all-languages-c1b441005fd1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245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A2EA-AAE1-8CEA-025E-F59E7A78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Orders of Magnitude Better for Warm Start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92CB34-2493-1EAE-4E48-4D9A0EE0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5986"/>
            <a:ext cx="2257740" cy="263879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922FF-F200-76AE-55CC-12D5FD47CA39}"/>
              </a:ext>
            </a:extLst>
          </p:cNvPr>
          <p:cNvSpPr txBox="1"/>
          <p:nvPr/>
        </p:nvSpPr>
        <p:spPr>
          <a:xfrm>
            <a:off x="598021" y="5252675"/>
            <a:ext cx="322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https://filia-aleks.medium.com/aws-lambda-battle-2021-performance-comparison-for-all-languages-c1b441005fd1</a:t>
            </a:r>
            <a:endParaRPr lang="en-AU" dirty="0"/>
          </a:p>
        </p:txBody>
      </p:sp>
      <p:pic>
        <p:nvPicPr>
          <p:cNvPr id="5122" name="Picture 2" descr="The Mandelbrot set, thumbprint of God? | Mandelbrot fractal, Fractal  images, Fractal geometry">
            <a:extLst>
              <a:ext uri="{FF2B5EF4-FFF2-40B4-BE49-F238E27FC236}">
                <a16:creationId xmlns:a16="http://schemas.microsoft.com/office/drawing/2014/main" id="{03E6F0D7-64AA-752E-3249-7549E039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57" y="2455985"/>
            <a:ext cx="3518389" cy="26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70A0E-39C4-6A62-D8F4-1FB193FC2E6D}"/>
              </a:ext>
            </a:extLst>
          </p:cNvPr>
          <p:cNvSpPr txBox="1"/>
          <p:nvPr/>
        </p:nvSpPr>
        <p:spPr>
          <a:xfrm>
            <a:off x="6852621" y="5572461"/>
            <a:ext cx="333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Especially for CPU Bound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16X faster than python</a:t>
            </a:r>
          </a:p>
        </p:txBody>
      </p:sp>
    </p:spTree>
    <p:extLst>
      <p:ext uri="{BB962C8B-B14F-4D97-AF65-F5344CB8AC3E}">
        <p14:creationId xmlns:p14="http://schemas.microsoft.com/office/powerpoint/2010/main" val="13774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0410C-7A4F-EE8F-8C08-4A146BB2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AU" sz="4600" dirty="0" err="1"/>
              <a:t>.Net</a:t>
            </a:r>
            <a:r>
              <a:rPr lang="en-AU" sz="4600" dirty="0"/>
              <a:t> 6 Performance Improvements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E80-45D3-E100-DF61-A4C78387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AU" sz="2200" dirty="0"/>
              <a:t>~550 PRs related to performance</a:t>
            </a:r>
          </a:p>
          <a:p>
            <a:r>
              <a:rPr lang="en-AU" sz="2200" dirty="0"/>
              <a:t>Many of them to do with tiered compilation</a:t>
            </a:r>
          </a:p>
          <a:p>
            <a:r>
              <a:rPr lang="en-AU" sz="2200" dirty="0"/>
              <a:t>Better GC</a:t>
            </a:r>
          </a:p>
          <a:p>
            <a:r>
              <a:rPr lang="en-AU" sz="2200" dirty="0"/>
              <a:t>Improvements in System Types</a:t>
            </a:r>
          </a:p>
          <a:p>
            <a:r>
              <a:rPr lang="en-AU" sz="2200" dirty="0"/>
              <a:t>Improvements in </a:t>
            </a:r>
            <a:r>
              <a:rPr lang="en-AU" sz="2200" dirty="0" err="1"/>
              <a:t>FileStream</a:t>
            </a:r>
            <a:r>
              <a:rPr lang="en-AU" sz="2200" dirty="0"/>
              <a:t> (especially on Linux)</a:t>
            </a:r>
          </a:p>
          <a:p>
            <a:r>
              <a:rPr lang="en-AU" sz="2200" dirty="0"/>
              <a:t>Improvements in Networking</a:t>
            </a:r>
          </a:p>
          <a:p>
            <a:r>
              <a:rPr lang="en-AU" sz="2200" dirty="0"/>
              <a:t>Many, Many more</a:t>
            </a:r>
          </a:p>
          <a:p>
            <a:r>
              <a:rPr lang="en-AU" sz="2200" dirty="0" err="1">
                <a:hlinkClick r:id="rId2"/>
              </a:rPr>
              <a:t>JSONSerializer</a:t>
            </a:r>
            <a:r>
              <a:rPr lang="en-AU" sz="2200" dirty="0">
                <a:hlinkClick r:id="rId2"/>
              </a:rPr>
              <a:t> Source Generation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9112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0BC12-3714-45CD-A5FF-D0BB3DEB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Advice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AE32-6CF8-0B5B-04EA-49BF07E0A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AU" dirty="0"/>
              <a:t>Know your workload + Non-Functional Requirements</a:t>
            </a:r>
          </a:p>
          <a:p>
            <a:r>
              <a:rPr lang="en-AU" dirty="0"/>
              <a:t>rarely used API for SPA =&gt; </a:t>
            </a:r>
            <a:r>
              <a:rPr lang="en-AU" dirty="0" err="1"/>
              <a:t>ReadyToRun</a:t>
            </a:r>
            <a:r>
              <a:rPr lang="en-AU" dirty="0"/>
              <a:t> and/or large memory (2048MB+)</a:t>
            </a:r>
          </a:p>
          <a:p>
            <a:r>
              <a:rPr lang="en-AU" dirty="0"/>
              <a:t>CPU Bound =&gt; JIT compile + large Memory (2048MB+)</a:t>
            </a:r>
          </a:p>
          <a:p>
            <a:r>
              <a:rPr lang="en-AU" dirty="0"/>
              <a:t>IO Bound =&gt; smaller memory</a:t>
            </a:r>
          </a:p>
          <a:p>
            <a:r>
              <a:rPr lang="en-AU" dirty="0"/>
              <a:t>Use threads if you can</a:t>
            </a:r>
          </a:p>
          <a:p>
            <a:r>
              <a:rPr lang="en-AU" dirty="0"/>
              <a:t>95% of ALL performance issues are due to bad programming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9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065B9-DC09-F7BE-D60C-986D4EBB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8512-CD60-99B3-C1B0-5C0F83E9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AU" sz="2000" dirty="0"/>
              <a:t>SDK Choices, </a:t>
            </a:r>
            <a:r>
              <a:rPr lang="en-AU" sz="2000" dirty="0" err="1"/>
              <a:t>e.g</a:t>
            </a:r>
            <a:r>
              <a:rPr lang="en-AU" sz="2000" dirty="0"/>
              <a:t> DynamoDB Object Persistence Model Vs Standard API</a:t>
            </a:r>
          </a:p>
          <a:p>
            <a:r>
              <a:rPr lang="en-AU" sz="2000" dirty="0"/>
              <a:t>Memory </a:t>
            </a:r>
            <a:r>
              <a:rPr lang="en-AU" sz="2000" dirty="0">
                <a:sym typeface="Wingdings" panose="05000000000000000000" pitchFamily="2" charset="2"/>
              </a:rPr>
              <a:t> Network</a:t>
            </a:r>
            <a:endParaRPr lang="en-AU" sz="2000" dirty="0"/>
          </a:p>
          <a:p>
            <a:r>
              <a:rPr lang="en-AU" sz="2000" dirty="0"/>
              <a:t>Cold Start CPU burst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C582BD-ED95-8085-24F7-C4661201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66" y="2025860"/>
            <a:ext cx="6253212" cy="22980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295458E-5508-F578-24C2-ED286A073DEC}"/>
              </a:ext>
            </a:extLst>
          </p:cNvPr>
          <p:cNvSpPr/>
          <p:nvPr/>
        </p:nvSpPr>
        <p:spPr>
          <a:xfrm>
            <a:off x="5530645" y="3598606"/>
            <a:ext cx="5899355" cy="213852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971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F320-EB51-1FBA-CFED-4078163E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 dirty="0"/>
              <a:t>Final Goal </a:t>
            </a:r>
            <a:r>
              <a:rPr lang="en-AU" sz="5400" dirty="0" err="1"/>
              <a:t>Checkin</a:t>
            </a:r>
            <a:endParaRPr lang="en-AU" sz="5400" dirty="0"/>
          </a:p>
        </p:txBody>
      </p:sp>
      <p:pic>
        <p:nvPicPr>
          <p:cNvPr id="5" name="Picture 4" descr="Close up photo of a microphone in an outdoor concert">
            <a:extLst>
              <a:ext uri="{FF2B5EF4-FFF2-40B4-BE49-F238E27FC236}">
                <a16:creationId xmlns:a16="http://schemas.microsoft.com/office/drawing/2014/main" id="{4A8AA280-7393-4DA4-C05F-D382FC9F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r="3138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8EB3-E20C-EE16-E51C-EEE30700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AU" sz="2200" dirty="0"/>
              <a:t>Deep-dive into the challenges of </a:t>
            </a:r>
            <a:r>
              <a:rPr lang="en-AU" sz="2200" dirty="0" err="1"/>
              <a:t>.Net</a:t>
            </a:r>
            <a:r>
              <a:rPr lang="en-AU" sz="2200" dirty="0"/>
              <a:t> Lambda Cold Start</a:t>
            </a:r>
          </a:p>
          <a:p>
            <a:r>
              <a:rPr lang="en-AU" sz="2200" dirty="0"/>
              <a:t>Convince you that these issues can be overcome</a:t>
            </a:r>
          </a:p>
          <a:p>
            <a:r>
              <a:rPr lang="en-AU" sz="2200" dirty="0"/>
              <a:t>Show where </a:t>
            </a:r>
            <a:r>
              <a:rPr lang="en-AU" sz="2200" dirty="0" err="1"/>
              <a:t>.Net</a:t>
            </a:r>
            <a:r>
              <a:rPr lang="en-AU" sz="2200" dirty="0"/>
              <a:t> Core really shines</a:t>
            </a:r>
          </a:p>
          <a:p>
            <a:r>
              <a:rPr lang="en-AU" sz="2200" dirty="0"/>
              <a:t>Discuss some other performance hacks</a:t>
            </a:r>
          </a:p>
          <a:p>
            <a:r>
              <a:rPr lang="en-AU" sz="2200" dirty="0"/>
              <a:t>To prove to Arjen C# is the best language to code in???</a:t>
            </a:r>
          </a:p>
          <a:p>
            <a:endParaRPr lang="en-AU" sz="2200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AC3695D-C0D0-C246-062C-26F3B6F07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519" y="2883250"/>
            <a:ext cx="637211" cy="637211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2DB264E-2AE7-CDC6-AF93-1A72279E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983" y="3231417"/>
            <a:ext cx="637211" cy="637211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3E0E1FD-8FEA-0B80-1C3D-42643B8E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2635" y="3701850"/>
            <a:ext cx="637211" cy="637211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A85785F0-C83C-C186-F7DC-255745B4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1957" y="4129950"/>
            <a:ext cx="637211" cy="637211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2CF04F93-3F3F-4992-08F8-03C0FB814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8643" y="4971509"/>
            <a:ext cx="637211" cy="6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AA5A-25FE-91DA-B43C-2DE84E00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41C2-5B54-3B60-B7E5-13DD31416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hlinkClick r:id="rId2"/>
            </a:endParaRPr>
          </a:p>
          <a:p>
            <a:r>
              <a:rPr lang="en-AU" dirty="0">
                <a:hlinkClick r:id="rId2"/>
              </a:rPr>
              <a:t>Performance Improvements in </a:t>
            </a:r>
            <a:r>
              <a:rPr lang="en-AU" dirty="0" err="1">
                <a:hlinkClick r:id="rId2"/>
              </a:rPr>
              <a:t>.Net</a:t>
            </a:r>
            <a:r>
              <a:rPr lang="en-AU" dirty="0">
                <a:hlinkClick r:id="rId2"/>
              </a:rPr>
              <a:t> 6</a:t>
            </a:r>
            <a:r>
              <a:rPr lang="en-AU" dirty="0"/>
              <a:t> – Stephen </a:t>
            </a:r>
            <a:r>
              <a:rPr lang="en-AU" dirty="0" err="1"/>
              <a:t>Toub</a:t>
            </a:r>
            <a:r>
              <a:rPr lang="en-AU" dirty="0"/>
              <a:t> – MSFT</a:t>
            </a:r>
          </a:p>
          <a:p>
            <a:r>
              <a:rPr lang="en-AU" dirty="0">
                <a:hlinkClick r:id="rId3"/>
              </a:rPr>
              <a:t>AWS Lambda Battle 2021 Performance Comparison</a:t>
            </a:r>
            <a:r>
              <a:rPr lang="en-AU" dirty="0"/>
              <a:t> – Aleksandr </a:t>
            </a:r>
            <a:r>
              <a:rPr lang="en-AU" dirty="0" err="1"/>
              <a:t>Filichkin</a:t>
            </a:r>
            <a:endParaRPr lang="en-AU" dirty="0"/>
          </a:p>
          <a:p>
            <a:r>
              <a:rPr lang="en-AU" sz="2800" dirty="0">
                <a:hlinkClick r:id="rId4"/>
              </a:rPr>
              <a:t>Making </a:t>
            </a:r>
            <a:r>
              <a:rPr lang="en-AU" sz="2800" dirty="0" err="1">
                <a:hlinkClick r:id="rId4"/>
              </a:rPr>
              <a:t>.Net</a:t>
            </a:r>
            <a:r>
              <a:rPr lang="en-AU" sz="2800" dirty="0">
                <a:hlinkClick r:id="rId4"/>
              </a:rPr>
              <a:t> AWS Lambda Functions Start 10X Faster using </a:t>
            </a:r>
            <a:r>
              <a:rPr lang="en-AU" sz="2800" dirty="0" err="1">
                <a:hlinkClick r:id="rId4"/>
              </a:rPr>
              <a:t>LambdaNative</a:t>
            </a:r>
            <a:r>
              <a:rPr lang="en-AU" dirty="0"/>
              <a:t> – Zac Charles</a:t>
            </a:r>
          </a:p>
          <a:p>
            <a:r>
              <a:rPr lang="en-AU" dirty="0" err="1">
                <a:hlinkClick r:id="rId5"/>
              </a:rPr>
              <a:t>.Net</a:t>
            </a:r>
            <a:r>
              <a:rPr lang="en-AU" dirty="0">
                <a:hlinkClick r:id="rId5"/>
              </a:rPr>
              <a:t> Lambda Lukewarm Starts</a:t>
            </a:r>
            <a:r>
              <a:rPr lang="en-AU" dirty="0"/>
              <a:t> – Scott Baldwin</a:t>
            </a:r>
          </a:p>
          <a:p>
            <a:r>
              <a:rPr lang="en-AU" dirty="0" err="1">
                <a:hlinkClick r:id="rId6"/>
              </a:rPr>
              <a:t>.Net</a:t>
            </a:r>
            <a:r>
              <a:rPr lang="en-AU" dirty="0">
                <a:hlinkClick r:id="rId6"/>
              </a:rPr>
              <a:t> Lambda - analysis of Ready to Run</a:t>
            </a:r>
            <a:r>
              <a:rPr lang="en-AU" dirty="0"/>
              <a:t> – Scott Baldwin</a:t>
            </a:r>
          </a:p>
        </p:txBody>
      </p:sp>
    </p:spTree>
    <p:extLst>
      <p:ext uri="{BB962C8B-B14F-4D97-AF65-F5344CB8AC3E}">
        <p14:creationId xmlns:p14="http://schemas.microsoft.com/office/powerpoint/2010/main" val="250150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5FFBC4C-A754-C3D0-691C-13EDDA6E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901"/>
            <a:ext cx="12192000" cy="91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5F320-EB51-1FBA-CFED-4078163E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Goal for my talk</a:t>
            </a:r>
          </a:p>
        </p:txBody>
      </p:sp>
      <p:pic>
        <p:nvPicPr>
          <p:cNvPr id="5" name="Picture 4" descr="Close up photo of a microphone in an outdoor concert">
            <a:extLst>
              <a:ext uri="{FF2B5EF4-FFF2-40B4-BE49-F238E27FC236}">
                <a16:creationId xmlns:a16="http://schemas.microsoft.com/office/drawing/2014/main" id="{4A8AA280-7393-4DA4-C05F-D382FC9F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5" r="3138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8EB3-E20C-EE16-E51C-EEE30700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AU" sz="2200" dirty="0"/>
              <a:t>Deep-dive into the challenges of </a:t>
            </a:r>
            <a:r>
              <a:rPr lang="en-AU" sz="2200" dirty="0" err="1"/>
              <a:t>.Net</a:t>
            </a:r>
            <a:r>
              <a:rPr lang="en-AU" sz="2200" dirty="0"/>
              <a:t> Lambda Cold Start</a:t>
            </a:r>
          </a:p>
          <a:p>
            <a:r>
              <a:rPr lang="en-AU" sz="2200" dirty="0"/>
              <a:t>Convince you that these issues can be overcome</a:t>
            </a:r>
          </a:p>
          <a:p>
            <a:r>
              <a:rPr lang="en-AU" sz="2200" dirty="0"/>
              <a:t>Show where </a:t>
            </a:r>
            <a:r>
              <a:rPr lang="en-AU" sz="2200" dirty="0" err="1"/>
              <a:t>.Net</a:t>
            </a:r>
            <a:r>
              <a:rPr lang="en-AU" sz="2200" dirty="0"/>
              <a:t> Core really shines</a:t>
            </a:r>
          </a:p>
          <a:p>
            <a:r>
              <a:rPr lang="en-AU" sz="2200" dirty="0"/>
              <a:t>Discuss some other performance hacks</a:t>
            </a:r>
          </a:p>
          <a:p>
            <a:r>
              <a:rPr lang="en-AU" sz="2200" dirty="0"/>
              <a:t>To prove to Arjen C# is the best language to code in???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5625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is Is Why Cold Starts Are So Damn Loud">
            <a:extLst>
              <a:ext uri="{FF2B5EF4-FFF2-40B4-BE49-F238E27FC236}">
                <a16:creationId xmlns:a16="http://schemas.microsoft.com/office/drawing/2014/main" id="{DBCB6DCA-4BF0-FA85-C335-616CE3A6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2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260FFE-8736-DD33-7784-E69843884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989137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8D242-D06C-69B2-FE9B-3B66827331A1}"/>
              </a:ext>
            </a:extLst>
          </p:cNvPr>
          <p:cNvSpPr txBox="1"/>
          <p:nvPr/>
        </p:nvSpPr>
        <p:spPr>
          <a:xfrm>
            <a:off x="232261" y="6371471"/>
            <a:ext cx="1172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Source: </a:t>
            </a:r>
            <a:r>
              <a:rPr lang="en-AU" dirty="0">
                <a:hlinkClick r:id="rId4"/>
              </a:rPr>
              <a:t>https://filia-aleks.medium.com/aws-lambda-battle-2021-performance-comparison-for-all-languages-c1b441005fd1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04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D7CD-2DC8-B872-D382-05452DB5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with other languages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288887-208E-DB3A-84E2-954C52FF9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67" y="3592279"/>
            <a:ext cx="6667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451E83-0BEB-955A-C281-2B4B30631DA1}"/>
              </a:ext>
            </a:extLst>
          </p:cNvPr>
          <p:cNvSpPr txBox="1"/>
          <p:nvPr/>
        </p:nvSpPr>
        <p:spPr>
          <a:xfrm>
            <a:off x="1792866" y="2456817"/>
            <a:ext cx="867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4"/>
              </a:rPr>
              <a:t>AWS Lambda Battle 2021: performance comparison for all languages (cold and warm start)</a:t>
            </a:r>
            <a:endParaRPr lang="en-AU" dirty="0"/>
          </a:p>
          <a:p>
            <a:r>
              <a:rPr lang="en-AU" dirty="0"/>
              <a:t>Aleksandr </a:t>
            </a:r>
            <a:r>
              <a:rPr lang="en-AU" dirty="0" err="1"/>
              <a:t>Filichkin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248B7-5D52-69A6-0974-038124C9A306}"/>
              </a:ext>
            </a:extLst>
          </p:cNvPr>
          <p:cNvSpPr txBox="1"/>
          <p:nvPr/>
        </p:nvSpPr>
        <p:spPr>
          <a:xfrm>
            <a:off x="1770379" y="5491110"/>
            <a:ext cx="429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Caveat: comparison done with </a:t>
            </a:r>
            <a:r>
              <a:rPr lang="en-AU" dirty="0" err="1"/>
              <a:t>.Net</a:t>
            </a:r>
            <a:r>
              <a:rPr lang="en-AU" dirty="0"/>
              <a:t> core 3.1</a:t>
            </a:r>
          </a:p>
        </p:txBody>
      </p:sp>
    </p:spTree>
    <p:extLst>
      <p:ext uri="{BB962C8B-B14F-4D97-AF65-F5344CB8AC3E}">
        <p14:creationId xmlns:p14="http://schemas.microsoft.com/office/powerpoint/2010/main" val="26986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DC5C-9217-BBA6-10A7-2D3B8CD6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Cold Start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F221A8-8C9C-3BCC-BBB6-A0395340FF42}"/>
              </a:ext>
            </a:extLst>
          </p:cNvPr>
          <p:cNvGrpSpPr/>
          <p:nvPr/>
        </p:nvGrpSpPr>
        <p:grpSpPr>
          <a:xfrm>
            <a:off x="1670555" y="2186175"/>
            <a:ext cx="8576103" cy="4306700"/>
            <a:chOff x="4618299" y="3122763"/>
            <a:chExt cx="4305782" cy="20730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095A531-792D-CD4E-9843-88EF8F381BFF}"/>
                </a:ext>
              </a:extLst>
            </p:cNvPr>
            <p:cNvCxnSpPr>
              <a:cxnSpLocks/>
            </p:cNvCxnSpPr>
            <p:nvPr/>
          </p:nvCxnSpPr>
          <p:spPr>
            <a:xfrm>
              <a:off x="4618299" y="3588152"/>
              <a:ext cx="2037144" cy="0"/>
            </a:xfrm>
            <a:prstGeom prst="line">
              <a:avLst/>
            </a:prstGeom>
            <a:ln w="762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B79168-CCE0-1CCD-0E18-21B877E8F5DE}"/>
                </a:ext>
              </a:extLst>
            </p:cNvPr>
            <p:cNvSpPr txBox="1"/>
            <p:nvPr/>
          </p:nvSpPr>
          <p:spPr>
            <a:xfrm>
              <a:off x="4618299" y="3122763"/>
              <a:ext cx="72295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Download </a:t>
              </a:r>
            </a:p>
            <a:p>
              <a:pPr algn="l"/>
              <a:r>
                <a:rPr lang="en-US" sz="1200" dirty="0"/>
                <a:t>your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737E80-FB8B-7053-7EAA-5CD7DC49C315}"/>
                </a:ext>
              </a:extLst>
            </p:cNvPr>
            <p:cNvSpPr txBox="1"/>
            <p:nvPr/>
          </p:nvSpPr>
          <p:spPr>
            <a:xfrm>
              <a:off x="5962946" y="3122763"/>
              <a:ext cx="69249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Start new </a:t>
              </a:r>
            </a:p>
            <a:p>
              <a:pPr algn="l"/>
              <a:r>
                <a:rPr lang="en-US" sz="1200" dirty="0"/>
                <a:t>container</a:t>
              </a:r>
            </a:p>
          </p:txBody>
        </p:sp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5CF49BF0-25E2-CF5B-CF09-9A475D161735}"/>
                </a:ext>
              </a:extLst>
            </p:cNvPr>
            <p:cNvSpPr/>
            <p:nvPr/>
          </p:nvSpPr>
          <p:spPr>
            <a:xfrm rot="16200000">
              <a:off x="5480614" y="3610663"/>
              <a:ext cx="312516" cy="2037145"/>
            </a:xfrm>
            <a:prstGeom prst="leftBracket">
              <a:avLst/>
            </a:prstGeom>
            <a:ln w="28575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D86F02-600D-5701-88DE-B379EE7B881C}"/>
                </a:ext>
              </a:extLst>
            </p:cNvPr>
            <p:cNvSpPr txBox="1"/>
            <p:nvPr/>
          </p:nvSpPr>
          <p:spPr>
            <a:xfrm>
              <a:off x="5378273" y="4980331"/>
              <a:ext cx="4037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/>
                <a:t>AWS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C21D23-7D20-612A-C814-E4D890C284A2}"/>
                </a:ext>
              </a:extLst>
            </p:cNvPr>
            <p:cNvCxnSpPr>
              <a:cxnSpLocks/>
            </p:cNvCxnSpPr>
            <p:nvPr/>
          </p:nvCxnSpPr>
          <p:spPr>
            <a:xfrm>
              <a:off x="6761544" y="3578507"/>
              <a:ext cx="1224988" cy="0"/>
            </a:xfrm>
            <a:prstGeom prst="line">
              <a:avLst/>
            </a:prstGeom>
            <a:ln w="762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D69BC2-4CAF-C140-74CF-A95ED80821D1}"/>
                </a:ext>
              </a:extLst>
            </p:cNvPr>
            <p:cNvSpPr txBox="1"/>
            <p:nvPr/>
          </p:nvSpPr>
          <p:spPr>
            <a:xfrm>
              <a:off x="6990118" y="3126715"/>
              <a:ext cx="76783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Bootstrap </a:t>
              </a:r>
            </a:p>
            <a:p>
              <a:pPr algn="l"/>
              <a:r>
                <a:rPr lang="en-US" sz="1200" dirty="0"/>
                <a:t>the runtime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0BF460-15FB-FC55-3811-EBDCBFD62137}"/>
                </a:ext>
              </a:extLst>
            </p:cNvPr>
            <p:cNvCxnSpPr>
              <a:cxnSpLocks/>
            </p:cNvCxnSpPr>
            <p:nvPr/>
          </p:nvCxnSpPr>
          <p:spPr>
            <a:xfrm>
              <a:off x="8094561" y="3580436"/>
              <a:ext cx="829520" cy="7716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09DA48-B3AF-6448-F133-D19121905375}"/>
                </a:ext>
              </a:extLst>
            </p:cNvPr>
            <p:cNvSpPr txBox="1"/>
            <p:nvPr/>
          </p:nvSpPr>
          <p:spPr>
            <a:xfrm>
              <a:off x="8204521" y="3122763"/>
              <a:ext cx="67326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Execute</a:t>
              </a:r>
            </a:p>
            <a:p>
              <a:pPr algn="l"/>
              <a:r>
                <a:rPr lang="en-US" sz="1200" dirty="0"/>
                <a:t>your code</a:t>
              </a:r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D5F941DC-098F-9F40-84C6-87C63BED1027}"/>
                </a:ext>
              </a:extLst>
            </p:cNvPr>
            <p:cNvSpPr/>
            <p:nvPr/>
          </p:nvSpPr>
          <p:spPr>
            <a:xfrm rot="16200000">
              <a:off x="7686555" y="3547966"/>
              <a:ext cx="312516" cy="2162537"/>
            </a:xfrm>
            <a:prstGeom prst="leftBracket">
              <a:avLst/>
            </a:prstGeom>
            <a:ln w="28575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E29F9C-0D93-48C1-B8CB-A6E2A8FADD87}"/>
                </a:ext>
              </a:extLst>
            </p:cNvPr>
            <p:cNvSpPr txBox="1"/>
            <p:nvPr/>
          </p:nvSpPr>
          <p:spPr>
            <a:xfrm>
              <a:off x="7911345" y="5011109"/>
              <a:ext cx="25840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You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111F4F1E-1E90-11DC-20BC-F48D8BFBCDCA}"/>
                </a:ext>
              </a:extLst>
            </p:cNvPr>
            <p:cNvSpPr/>
            <p:nvPr/>
          </p:nvSpPr>
          <p:spPr>
            <a:xfrm rot="16200000">
              <a:off x="6146159" y="2250389"/>
              <a:ext cx="312516" cy="3368235"/>
            </a:xfrm>
            <a:prstGeom prst="leftBracket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D9152-7158-5933-76EF-4EAE4BA7AD8F}"/>
                </a:ext>
              </a:extLst>
            </p:cNvPr>
            <p:cNvSpPr txBox="1"/>
            <p:nvPr/>
          </p:nvSpPr>
          <p:spPr>
            <a:xfrm>
              <a:off x="5972564" y="4170794"/>
              <a:ext cx="68287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Cold Start</a:t>
              </a: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CC11D022-FD53-5087-5B1E-B50513264CCE}"/>
                </a:ext>
              </a:extLst>
            </p:cNvPr>
            <p:cNvSpPr/>
            <p:nvPr/>
          </p:nvSpPr>
          <p:spPr>
            <a:xfrm rot="16200000">
              <a:off x="8329914" y="3542895"/>
              <a:ext cx="312516" cy="783222"/>
            </a:xfrm>
            <a:prstGeom prst="leftBracket">
              <a:avLst/>
            </a:prstGeom>
            <a:ln w="28575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13274B-0686-AEC8-219E-BAAFFA6200FB}"/>
                </a:ext>
              </a:extLst>
            </p:cNvPr>
            <p:cNvSpPr txBox="1"/>
            <p:nvPr/>
          </p:nvSpPr>
          <p:spPr>
            <a:xfrm>
              <a:off x="8122644" y="4170794"/>
              <a:ext cx="7733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Warm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24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FCAD-403D-AC5F-5389-14A27D9F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.Net</a:t>
            </a:r>
            <a:r>
              <a:rPr lang="en-AU" dirty="0"/>
              <a:t> Core Cold Start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68A1CA-C871-1B43-2180-E6A7E36884E7}"/>
              </a:ext>
            </a:extLst>
          </p:cNvPr>
          <p:cNvGrpSpPr/>
          <p:nvPr/>
        </p:nvGrpSpPr>
        <p:grpSpPr>
          <a:xfrm>
            <a:off x="1054249" y="1785769"/>
            <a:ext cx="9660367" cy="4389120"/>
            <a:chOff x="3219435" y="3059668"/>
            <a:chExt cx="6690167" cy="20730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8EE058-94BF-39F2-4ADB-EE06DB02978F}"/>
                </a:ext>
              </a:extLst>
            </p:cNvPr>
            <p:cNvCxnSpPr>
              <a:cxnSpLocks/>
            </p:cNvCxnSpPr>
            <p:nvPr/>
          </p:nvCxnSpPr>
          <p:spPr>
            <a:xfrm>
              <a:off x="3219435" y="3525057"/>
              <a:ext cx="2037144" cy="0"/>
            </a:xfrm>
            <a:prstGeom prst="line">
              <a:avLst/>
            </a:prstGeom>
            <a:ln w="762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A551F5-9DC4-F84F-FE36-EF8CD4583012}"/>
                </a:ext>
              </a:extLst>
            </p:cNvPr>
            <p:cNvSpPr txBox="1"/>
            <p:nvPr/>
          </p:nvSpPr>
          <p:spPr>
            <a:xfrm>
              <a:off x="3219435" y="3059668"/>
              <a:ext cx="72295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Download </a:t>
              </a:r>
            </a:p>
            <a:p>
              <a:pPr algn="l"/>
              <a:r>
                <a:rPr lang="en-US" sz="1200" dirty="0"/>
                <a:t>your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AC19F7-AF23-035F-437D-378B4FD77B40}"/>
                </a:ext>
              </a:extLst>
            </p:cNvPr>
            <p:cNvSpPr txBox="1"/>
            <p:nvPr/>
          </p:nvSpPr>
          <p:spPr>
            <a:xfrm>
              <a:off x="4564082" y="3059668"/>
              <a:ext cx="69249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Start new </a:t>
              </a:r>
            </a:p>
            <a:p>
              <a:pPr algn="l"/>
              <a:r>
                <a:rPr lang="en-US" sz="1200" dirty="0"/>
                <a:t>container</a:t>
              </a:r>
            </a:p>
          </p:txBody>
        </p:sp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96A5FF9A-5BBE-EBB0-4FDB-3107B20F69B6}"/>
                </a:ext>
              </a:extLst>
            </p:cNvPr>
            <p:cNvSpPr/>
            <p:nvPr/>
          </p:nvSpPr>
          <p:spPr>
            <a:xfrm rot="16200000">
              <a:off x="4081750" y="3547568"/>
              <a:ext cx="312516" cy="2037145"/>
            </a:xfrm>
            <a:prstGeom prst="leftBracket">
              <a:avLst/>
            </a:prstGeom>
            <a:ln w="28575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50702-23AF-9F60-20C0-1C4972A917E7}"/>
                </a:ext>
              </a:extLst>
            </p:cNvPr>
            <p:cNvSpPr txBox="1"/>
            <p:nvPr/>
          </p:nvSpPr>
          <p:spPr>
            <a:xfrm>
              <a:off x="3979409" y="4917236"/>
              <a:ext cx="4037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/>
                <a:t>AWS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93997-F141-F4B2-EC63-B598F342464F}"/>
                </a:ext>
              </a:extLst>
            </p:cNvPr>
            <p:cNvCxnSpPr>
              <a:cxnSpLocks/>
            </p:cNvCxnSpPr>
            <p:nvPr/>
          </p:nvCxnSpPr>
          <p:spPr>
            <a:xfrm>
              <a:off x="5362680" y="3515412"/>
              <a:ext cx="1224988" cy="0"/>
            </a:xfrm>
            <a:prstGeom prst="line">
              <a:avLst/>
            </a:prstGeom>
            <a:ln w="762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79B3F1-1AE6-C74C-1643-67C4FD6A638E}"/>
                </a:ext>
              </a:extLst>
            </p:cNvPr>
            <p:cNvSpPr txBox="1"/>
            <p:nvPr/>
          </p:nvSpPr>
          <p:spPr>
            <a:xfrm>
              <a:off x="5591254" y="3063620"/>
              <a:ext cx="76783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Bootstrap </a:t>
              </a:r>
            </a:p>
            <a:p>
              <a:pPr algn="l"/>
              <a:r>
                <a:rPr lang="en-US" sz="1200" dirty="0"/>
                <a:t>the runtime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B1F68B-1EB4-EA65-14C1-D1BE3B66A065}"/>
                </a:ext>
              </a:extLst>
            </p:cNvPr>
            <p:cNvCxnSpPr>
              <a:cxnSpLocks/>
            </p:cNvCxnSpPr>
            <p:nvPr/>
          </p:nvCxnSpPr>
          <p:spPr>
            <a:xfrm>
              <a:off x="9080082" y="3517341"/>
              <a:ext cx="829520" cy="7716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19CD5B-AC6F-439E-7A58-1A9E467F6A14}"/>
                </a:ext>
              </a:extLst>
            </p:cNvPr>
            <p:cNvSpPr txBox="1"/>
            <p:nvPr/>
          </p:nvSpPr>
          <p:spPr>
            <a:xfrm>
              <a:off x="9190042" y="3059668"/>
              <a:ext cx="67326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Execute</a:t>
              </a:r>
            </a:p>
            <a:p>
              <a:pPr algn="l"/>
              <a:r>
                <a:rPr lang="en-US" sz="1200" dirty="0"/>
                <a:t>your code</a:t>
              </a:r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39781A6A-1A13-003D-F476-D14DD1A0F906}"/>
                </a:ext>
              </a:extLst>
            </p:cNvPr>
            <p:cNvSpPr/>
            <p:nvPr/>
          </p:nvSpPr>
          <p:spPr>
            <a:xfrm rot="16200000">
              <a:off x="7456735" y="2315828"/>
              <a:ext cx="312516" cy="4500624"/>
            </a:xfrm>
            <a:prstGeom prst="leftBracket">
              <a:avLst/>
            </a:prstGeom>
            <a:ln w="28575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FE01A5-64F6-A262-51CD-6E133670305C}"/>
                </a:ext>
              </a:extLst>
            </p:cNvPr>
            <p:cNvSpPr txBox="1"/>
            <p:nvPr/>
          </p:nvSpPr>
          <p:spPr>
            <a:xfrm>
              <a:off x="6512481" y="4948014"/>
              <a:ext cx="25840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You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EB2BF0EF-1057-F8E6-A832-1AF2431E3B2D}"/>
                </a:ext>
              </a:extLst>
            </p:cNvPr>
            <p:cNvSpPr/>
            <p:nvPr/>
          </p:nvSpPr>
          <p:spPr>
            <a:xfrm rot="16200000">
              <a:off x="4747295" y="2187294"/>
              <a:ext cx="312516" cy="3368235"/>
            </a:xfrm>
            <a:prstGeom prst="leftBracket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77FD23-7DA5-113B-43A0-810946F50BBE}"/>
                </a:ext>
              </a:extLst>
            </p:cNvPr>
            <p:cNvSpPr txBox="1"/>
            <p:nvPr/>
          </p:nvSpPr>
          <p:spPr>
            <a:xfrm>
              <a:off x="4573700" y="4107699"/>
              <a:ext cx="68287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Cold Start</a:t>
              </a: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635E5E3E-01A6-C61A-E307-687BFBB90107}"/>
                </a:ext>
              </a:extLst>
            </p:cNvPr>
            <p:cNvSpPr/>
            <p:nvPr/>
          </p:nvSpPr>
          <p:spPr>
            <a:xfrm rot="16200000">
              <a:off x="9315435" y="3479800"/>
              <a:ext cx="312516" cy="783222"/>
            </a:xfrm>
            <a:prstGeom prst="leftBracket">
              <a:avLst/>
            </a:prstGeom>
            <a:ln w="28575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5CF672-08EF-573C-BBC2-FB4118E8D94F}"/>
                </a:ext>
              </a:extLst>
            </p:cNvPr>
            <p:cNvSpPr txBox="1"/>
            <p:nvPr/>
          </p:nvSpPr>
          <p:spPr>
            <a:xfrm>
              <a:off x="9108165" y="4107699"/>
              <a:ext cx="7733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Warm Start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697541-3662-6A80-9448-2D629A3FB00F}"/>
                </a:ext>
              </a:extLst>
            </p:cNvPr>
            <p:cNvCxnSpPr>
              <a:cxnSpLocks/>
            </p:cNvCxnSpPr>
            <p:nvPr/>
          </p:nvCxnSpPr>
          <p:spPr>
            <a:xfrm>
              <a:off x="6684124" y="3515412"/>
              <a:ext cx="2286256" cy="0"/>
            </a:xfrm>
            <a:prstGeom prst="line">
              <a:avLst/>
            </a:prstGeom>
            <a:ln w="762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950BD0-D168-EAC4-5CF3-7A1C75C212BE}"/>
                </a:ext>
              </a:extLst>
            </p:cNvPr>
            <p:cNvSpPr txBox="1"/>
            <p:nvPr/>
          </p:nvSpPr>
          <p:spPr>
            <a:xfrm>
              <a:off x="7027834" y="3065589"/>
              <a:ext cx="1543006" cy="2035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dirty="0">
                  <a:highlight>
                    <a:srgbClr val="FFFF00"/>
                  </a:highlight>
                </a:rPr>
                <a:t>JIT Compilation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15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ab56b7-6ec4-4073-8d92-ac7cc2e7a5df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1019</Words>
  <Application>Microsoft Office PowerPoint</Application>
  <PresentationFormat>Widescreen</PresentationFormat>
  <Paragraphs>150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About Me</vt:lpstr>
      <vt:lpstr>PowerPoint Presentation</vt:lpstr>
      <vt:lpstr>PowerPoint Presentation</vt:lpstr>
      <vt:lpstr>Goal for my talk</vt:lpstr>
      <vt:lpstr>PowerPoint Presentation</vt:lpstr>
      <vt:lpstr>PowerPoint Presentation</vt:lpstr>
      <vt:lpstr>Comparison with other languages</vt:lpstr>
      <vt:lpstr>Cold Start</vt:lpstr>
      <vt:lpstr>.Net Core Cold Start</vt:lpstr>
      <vt:lpstr>It Gets Worse…</vt:lpstr>
      <vt:lpstr>PowerPoint Presentation</vt:lpstr>
      <vt:lpstr>Quick recap on goals…</vt:lpstr>
      <vt:lpstr>What am I missing?</vt:lpstr>
      <vt:lpstr>Invocation</vt:lpstr>
      <vt:lpstr>Cold Start total</vt:lpstr>
      <vt:lpstr>Lukewarm</vt:lpstr>
      <vt:lpstr>Comparison with other languages</vt:lpstr>
      <vt:lpstr>Comparison with other languages</vt:lpstr>
      <vt:lpstr>ReadyToRun – Cold Start - Invocation</vt:lpstr>
      <vt:lpstr>ReadyToRun - Lukewarm</vt:lpstr>
      <vt:lpstr>Can do even better!!!</vt:lpstr>
      <vt:lpstr>JIT is .Net’s Superpower</vt:lpstr>
      <vt:lpstr>Orders of Magnitude Better for Warm Start</vt:lpstr>
      <vt:lpstr>.Net 6 Performance Improvements</vt:lpstr>
      <vt:lpstr>Advice</vt:lpstr>
      <vt:lpstr>Other Considerations</vt:lpstr>
      <vt:lpstr>Final Goal Checkin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</dc:title>
  <dc:creator>Scott Baldwin</dc:creator>
  <cp:lastModifiedBy>Scott Baldwin</cp:lastModifiedBy>
  <cp:revision>2</cp:revision>
  <dcterms:created xsi:type="dcterms:W3CDTF">2022-08-26T00:46:45Z</dcterms:created>
  <dcterms:modified xsi:type="dcterms:W3CDTF">2022-09-09T21:33:18Z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General</vt:lpwstr>
  </property>
</Properties>
</file>